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61" r:id="rId4"/>
    <p:sldId id="268" r:id="rId5"/>
    <p:sldId id="271" r:id="rId6"/>
    <p:sldId id="269" r:id="rId7"/>
    <p:sldId id="257" r:id="rId8"/>
    <p:sldId id="258" r:id="rId9"/>
    <p:sldId id="273"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EF734-433C-4977-AFE6-7F3249EA2564}" v="53" dt="2022-10-27T15:08:33.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28972" autoAdjust="0"/>
  </p:normalViewPr>
  <p:slideViewPr>
    <p:cSldViewPr snapToGrid="0" showGuides="1">
      <p:cViewPr varScale="1">
        <p:scale>
          <a:sx n="37" d="100"/>
          <a:sy n="37" d="100"/>
        </p:scale>
        <p:origin x="3162" y="42"/>
      </p:cViewPr>
      <p:guideLst>
        <p:guide orient="horz" pos="2160"/>
        <p:guide pos="3840"/>
      </p:guideLst>
    </p:cSldViewPr>
  </p:slideViewPr>
  <p:outlineViewPr>
    <p:cViewPr>
      <p:scale>
        <a:sx n="33" d="100"/>
        <a:sy n="33" d="100"/>
      </p:scale>
      <p:origin x="0" y="-246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B15F4-67A2-49BC-90C3-11162005F83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32059F5-2562-4A64-ADF7-629BA4300E89}">
      <dgm:prSet custT="1"/>
      <dgm:spPr/>
      <dgm:t>
        <a:bodyPr/>
        <a:lstStyle/>
        <a:p>
          <a:r>
            <a:rPr lang="en-CA" sz="2800" dirty="0"/>
            <a:t>To bring you up to date on two legal appeals launched by developers to the Ontario Land Tribunal (formerly the Ontario Municipal Board)</a:t>
          </a:r>
          <a:endParaRPr lang="en-US" sz="2800" dirty="0"/>
        </a:p>
      </dgm:t>
    </dgm:pt>
    <dgm:pt modelId="{8B144350-62BC-4072-B070-D08FED24A536}" type="parTrans" cxnId="{836BD5F4-C3B4-4069-879B-24B0B97F49BB}">
      <dgm:prSet/>
      <dgm:spPr/>
      <dgm:t>
        <a:bodyPr/>
        <a:lstStyle/>
        <a:p>
          <a:endParaRPr lang="en-US"/>
        </a:p>
      </dgm:t>
    </dgm:pt>
    <dgm:pt modelId="{0FDBA174-6E9D-43FB-8C9A-8A4108FA7BED}" type="sibTrans" cxnId="{836BD5F4-C3B4-4069-879B-24B0B97F49BB}">
      <dgm:prSet/>
      <dgm:spPr/>
      <dgm:t>
        <a:bodyPr/>
        <a:lstStyle/>
        <a:p>
          <a:endParaRPr lang="en-US"/>
        </a:p>
      </dgm:t>
    </dgm:pt>
    <dgm:pt modelId="{ECB0FA25-8721-43AE-B1DE-0B0CE8E07665}">
      <dgm:prSet custT="1"/>
      <dgm:spPr/>
      <dgm:t>
        <a:bodyPr/>
        <a:lstStyle/>
        <a:p>
          <a:r>
            <a:rPr lang="en-CA" sz="2800" dirty="0"/>
            <a:t>1. 102 Confederation Street </a:t>
          </a:r>
          <a:endParaRPr lang="en-US" sz="2800" dirty="0"/>
        </a:p>
      </dgm:t>
    </dgm:pt>
    <dgm:pt modelId="{94CE6067-2290-4A09-AE8F-0B1F64C13FEC}" type="parTrans" cxnId="{AA441180-325A-4279-9B48-70C743912AF0}">
      <dgm:prSet/>
      <dgm:spPr/>
      <dgm:t>
        <a:bodyPr/>
        <a:lstStyle/>
        <a:p>
          <a:endParaRPr lang="en-US"/>
        </a:p>
      </dgm:t>
    </dgm:pt>
    <dgm:pt modelId="{00DBA0EC-976E-48DE-8722-2E38B4A44651}" type="sibTrans" cxnId="{AA441180-325A-4279-9B48-70C743912AF0}">
      <dgm:prSet/>
      <dgm:spPr/>
      <dgm:t>
        <a:bodyPr/>
        <a:lstStyle/>
        <a:p>
          <a:endParaRPr lang="en-US"/>
        </a:p>
      </dgm:t>
    </dgm:pt>
    <dgm:pt modelId="{EC6E5D44-47B6-4688-99E6-32E0720C5E01}">
      <dgm:prSet custT="1"/>
      <dgm:spPr/>
      <dgm:t>
        <a:bodyPr/>
        <a:lstStyle/>
        <a:p>
          <a:r>
            <a:rPr lang="en-CA" sz="2800" dirty="0"/>
            <a:t>Glen Williams Estates made the appeal</a:t>
          </a:r>
          <a:endParaRPr lang="en-US" sz="2800" dirty="0"/>
        </a:p>
      </dgm:t>
    </dgm:pt>
    <dgm:pt modelId="{14479170-ABD8-49DB-A823-8A2395C307A2}" type="parTrans" cxnId="{52A48EA5-75C7-48AC-B1B0-831F89C62E4C}">
      <dgm:prSet/>
      <dgm:spPr/>
      <dgm:t>
        <a:bodyPr/>
        <a:lstStyle/>
        <a:p>
          <a:endParaRPr lang="en-US"/>
        </a:p>
      </dgm:t>
    </dgm:pt>
    <dgm:pt modelId="{3E5DFAC2-FE1E-441E-86D1-532CE7E5E91F}" type="sibTrans" cxnId="{52A48EA5-75C7-48AC-B1B0-831F89C62E4C}">
      <dgm:prSet/>
      <dgm:spPr/>
      <dgm:t>
        <a:bodyPr/>
        <a:lstStyle/>
        <a:p>
          <a:endParaRPr lang="en-US"/>
        </a:p>
      </dgm:t>
    </dgm:pt>
    <dgm:pt modelId="{7F6467C7-04DA-4FE3-AC89-3153EC77A070}">
      <dgm:prSet custT="1"/>
      <dgm:spPr/>
      <dgm:t>
        <a:bodyPr/>
        <a:lstStyle/>
        <a:p>
          <a:r>
            <a:rPr lang="en-CA" sz="2800" dirty="0"/>
            <a:t>2. The Glen Williams Secondary Plan </a:t>
          </a:r>
          <a:endParaRPr lang="en-US" sz="2800" dirty="0"/>
        </a:p>
      </dgm:t>
    </dgm:pt>
    <dgm:pt modelId="{F66665BE-4343-4437-9792-84FE57A21EE6}" type="parTrans" cxnId="{778643DB-A56E-4470-83C8-790E9801795E}">
      <dgm:prSet/>
      <dgm:spPr/>
      <dgm:t>
        <a:bodyPr/>
        <a:lstStyle/>
        <a:p>
          <a:endParaRPr lang="en-US"/>
        </a:p>
      </dgm:t>
    </dgm:pt>
    <dgm:pt modelId="{F12527AC-C469-430E-AA15-03980E70A416}" type="sibTrans" cxnId="{778643DB-A56E-4470-83C8-790E9801795E}">
      <dgm:prSet/>
      <dgm:spPr/>
      <dgm:t>
        <a:bodyPr/>
        <a:lstStyle/>
        <a:p>
          <a:endParaRPr lang="en-US"/>
        </a:p>
      </dgm:t>
    </dgm:pt>
    <dgm:pt modelId="{A8C658A5-705E-464E-82FA-DF999FB605A7}">
      <dgm:prSet custT="1"/>
      <dgm:spPr/>
      <dgm:t>
        <a:bodyPr/>
        <a:lstStyle/>
        <a:p>
          <a:r>
            <a:rPr lang="en-CA" sz="2800" dirty="0"/>
            <a:t>Glen Williams Estates, Eden Oak and </a:t>
          </a:r>
          <a:r>
            <a:rPr lang="en-CA" sz="2800" dirty="0" err="1"/>
            <a:t>Charlston</a:t>
          </a:r>
          <a:r>
            <a:rPr lang="en-CA" sz="2800" dirty="0"/>
            <a:t> Homes made the appeal</a:t>
          </a:r>
          <a:endParaRPr lang="en-US" sz="2800" dirty="0"/>
        </a:p>
      </dgm:t>
    </dgm:pt>
    <dgm:pt modelId="{909BF774-FD49-490F-A7BF-104F0B4ACD77}" type="parTrans" cxnId="{148E8145-ADFE-4755-9E37-42036E17374A}">
      <dgm:prSet/>
      <dgm:spPr/>
      <dgm:t>
        <a:bodyPr/>
        <a:lstStyle/>
        <a:p>
          <a:endParaRPr lang="en-US"/>
        </a:p>
      </dgm:t>
    </dgm:pt>
    <dgm:pt modelId="{E90DC0BC-603C-456C-B96F-E9E3E5E846E0}" type="sibTrans" cxnId="{148E8145-ADFE-4755-9E37-42036E17374A}">
      <dgm:prSet/>
      <dgm:spPr/>
      <dgm:t>
        <a:bodyPr/>
        <a:lstStyle/>
        <a:p>
          <a:endParaRPr lang="en-US"/>
        </a:p>
      </dgm:t>
    </dgm:pt>
    <dgm:pt modelId="{6810DFC6-6BDE-4A10-B968-48EF51E39243}" type="pres">
      <dgm:prSet presAssocID="{22DB15F4-67A2-49BC-90C3-11162005F832}" presName="root" presStyleCnt="0">
        <dgm:presLayoutVars>
          <dgm:dir/>
          <dgm:resizeHandles val="exact"/>
        </dgm:presLayoutVars>
      </dgm:prSet>
      <dgm:spPr/>
    </dgm:pt>
    <dgm:pt modelId="{8F567FED-6B38-463C-983A-9BB07ABEE09E}" type="pres">
      <dgm:prSet presAssocID="{A32059F5-2562-4A64-ADF7-629BA4300E89}" presName="compNode" presStyleCnt="0"/>
      <dgm:spPr/>
    </dgm:pt>
    <dgm:pt modelId="{E1092E50-BB99-4347-9595-6DE64252E694}" type="pres">
      <dgm:prSet presAssocID="{A32059F5-2562-4A64-ADF7-629BA4300E89}" presName="bgRect" presStyleLbl="bgShp" presStyleIdx="0" presStyleCnt="3"/>
      <dgm:spPr/>
    </dgm:pt>
    <dgm:pt modelId="{9B8FB0B0-0952-4B33-9BC8-0BACBC520766}" type="pres">
      <dgm:prSet presAssocID="{A32059F5-2562-4A64-ADF7-629BA4300E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51605955-607D-45DA-8930-BC9521E3B2CE}" type="pres">
      <dgm:prSet presAssocID="{A32059F5-2562-4A64-ADF7-629BA4300E89}" presName="spaceRect" presStyleCnt="0"/>
      <dgm:spPr/>
    </dgm:pt>
    <dgm:pt modelId="{E8917D4A-08E2-4D16-8D3A-23609973A77D}" type="pres">
      <dgm:prSet presAssocID="{A32059F5-2562-4A64-ADF7-629BA4300E89}" presName="parTx" presStyleLbl="revTx" presStyleIdx="0" presStyleCnt="5">
        <dgm:presLayoutVars>
          <dgm:chMax val="0"/>
          <dgm:chPref val="0"/>
        </dgm:presLayoutVars>
      </dgm:prSet>
      <dgm:spPr/>
    </dgm:pt>
    <dgm:pt modelId="{536DBAEA-4D66-405D-9CFC-3D4F34CFFAE9}" type="pres">
      <dgm:prSet presAssocID="{0FDBA174-6E9D-43FB-8C9A-8A4108FA7BED}" presName="sibTrans" presStyleCnt="0"/>
      <dgm:spPr/>
    </dgm:pt>
    <dgm:pt modelId="{DA7FD9A2-F736-4EFB-9F46-CADA37C57311}" type="pres">
      <dgm:prSet presAssocID="{ECB0FA25-8721-43AE-B1DE-0B0CE8E07665}" presName="compNode" presStyleCnt="0"/>
      <dgm:spPr/>
    </dgm:pt>
    <dgm:pt modelId="{13E0BDF8-6F52-4DBE-8554-8FE36B311592}" type="pres">
      <dgm:prSet presAssocID="{ECB0FA25-8721-43AE-B1DE-0B0CE8E07665}" presName="bgRect" presStyleLbl="bgShp" presStyleIdx="1" presStyleCnt="3"/>
      <dgm:spPr/>
    </dgm:pt>
    <dgm:pt modelId="{699981B1-4048-49E1-BADA-ADA73B45A353}" type="pres">
      <dgm:prSet presAssocID="{ECB0FA25-8721-43AE-B1DE-0B0CE8E0766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576E2D0F-00AD-4826-A688-089AC07AEBCB}" type="pres">
      <dgm:prSet presAssocID="{ECB0FA25-8721-43AE-B1DE-0B0CE8E07665}" presName="spaceRect" presStyleCnt="0"/>
      <dgm:spPr/>
    </dgm:pt>
    <dgm:pt modelId="{4E516D57-80F1-4909-A7F2-D658EC0162B3}" type="pres">
      <dgm:prSet presAssocID="{ECB0FA25-8721-43AE-B1DE-0B0CE8E07665}" presName="parTx" presStyleLbl="revTx" presStyleIdx="1" presStyleCnt="5">
        <dgm:presLayoutVars>
          <dgm:chMax val="0"/>
          <dgm:chPref val="0"/>
        </dgm:presLayoutVars>
      </dgm:prSet>
      <dgm:spPr/>
    </dgm:pt>
    <dgm:pt modelId="{A5BC5EEE-818D-4BB5-B8AF-F2C9F0DC2FFD}" type="pres">
      <dgm:prSet presAssocID="{ECB0FA25-8721-43AE-B1DE-0B0CE8E07665}" presName="desTx" presStyleLbl="revTx" presStyleIdx="2" presStyleCnt="5">
        <dgm:presLayoutVars/>
      </dgm:prSet>
      <dgm:spPr/>
    </dgm:pt>
    <dgm:pt modelId="{D805082F-2EB6-4C50-8DC6-1E68B9D0FB29}" type="pres">
      <dgm:prSet presAssocID="{00DBA0EC-976E-48DE-8722-2E38B4A44651}" presName="sibTrans" presStyleCnt="0"/>
      <dgm:spPr/>
    </dgm:pt>
    <dgm:pt modelId="{871BF235-317B-4DFC-AD63-C5CD664A70C2}" type="pres">
      <dgm:prSet presAssocID="{7F6467C7-04DA-4FE3-AC89-3153EC77A070}" presName="compNode" presStyleCnt="0"/>
      <dgm:spPr/>
    </dgm:pt>
    <dgm:pt modelId="{8AE59D6F-124A-4BF2-9E23-D1FCAD3CF247}" type="pres">
      <dgm:prSet presAssocID="{7F6467C7-04DA-4FE3-AC89-3153EC77A070}" presName="bgRect" presStyleLbl="bgShp" presStyleIdx="2" presStyleCnt="3"/>
      <dgm:spPr/>
    </dgm:pt>
    <dgm:pt modelId="{EFB2BF2A-F0BB-4DAE-BAD2-40E00DB9F28E}" type="pres">
      <dgm:prSet presAssocID="{7F6467C7-04DA-4FE3-AC89-3153EC77A0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9E6BB161-A181-47FF-AD79-89F770AEA004}" type="pres">
      <dgm:prSet presAssocID="{7F6467C7-04DA-4FE3-AC89-3153EC77A070}" presName="spaceRect" presStyleCnt="0"/>
      <dgm:spPr/>
    </dgm:pt>
    <dgm:pt modelId="{AC88D9DC-001E-4DC7-9815-32068DF71A67}" type="pres">
      <dgm:prSet presAssocID="{7F6467C7-04DA-4FE3-AC89-3153EC77A070}" presName="parTx" presStyleLbl="revTx" presStyleIdx="3" presStyleCnt="5">
        <dgm:presLayoutVars>
          <dgm:chMax val="0"/>
          <dgm:chPref val="0"/>
        </dgm:presLayoutVars>
      </dgm:prSet>
      <dgm:spPr/>
    </dgm:pt>
    <dgm:pt modelId="{5FBB7369-C141-4FC7-B3C2-591BD43FF7F2}" type="pres">
      <dgm:prSet presAssocID="{7F6467C7-04DA-4FE3-AC89-3153EC77A070}" presName="desTx" presStyleLbl="revTx" presStyleIdx="4" presStyleCnt="5">
        <dgm:presLayoutVars/>
      </dgm:prSet>
      <dgm:spPr/>
    </dgm:pt>
  </dgm:ptLst>
  <dgm:cxnLst>
    <dgm:cxn modelId="{7B87823C-3C91-4B8E-B679-505E368FF25F}" type="presOf" srcId="{EC6E5D44-47B6-4688-99E6-32E0720C5E01}" destId="{A5BC5EEE-818D-4BB5-B8AF-F2C9F0DC2FFD}" srcOrd="0" destOrd="0" presId="urn:microsoft.com/office/officeart/2018/2/layout/IconVerticalSolidList"/>
    <dgm:cxn modelId="{148E8145-ADFE-4755-9E37-42036E17374A}" srcId="{7F6467C7-04DA-4FE3-AC89-3153EC77A070}" destId="{A8C658A5-705E-464E-82FA-DF999FB605A7}" srcOrd="0" destOrd="0" parTransId="{909BF774-FD49-490F-A7BF-104F0B4ACD77}" sibTransId="{E90DC0BC-603C-456C-B96F-E9E3E5E846E0}"/>
    <dgm:cxn modelId="{F1759C59-BD87-479B-8916-49AB2F05A3AB}" type="presOf" srcId="{ECB0FA25-8721-43AE-B1DE-0B0CE8E07665}" destId="{4E516D57-80F1-4909-A7F2-D658EC0162B3}" srcOrd="0" destOrd="0" presId="urn:microsoft.com/office/officeart/2018/2/layout/IconVerticalSolidList"/>
    <dgm:cxn modelId="{AA441180-325A-4279-9B48-70C743912AF0}" srcId="{22DB15F4-67A2-49BC-90C3-11162005F832}" destId="{ECB0FA25-8721-43AE-B1DE-0B0CE8E07665}" srcOrd="1" destOrd="0" parTransId="{94CE6067-2290-4A09-AE8F-0B1F64C13FEC}" sibTransId="{00DBA0EC-976E-48DE-8722-2E38B4A44651}"/>
    <dgm:cxn modelId="{52A48EA5-75C7-48AC-B1B0-831F89C62E4C}" srcId="{ECB0FA25-8721-43AE-B1DE-0B0CE8E07665}" destId="{EC6E5D44-47B6-4688-99E6-32E0720C5E01}" srcOrd="0" destOrd="0" parTransId="{14479170-ABD8-49DB-A823-8A2395C307A2}" sibTransId="{3E5DFAC2-FE1E-441E-86D1-532CE7E5E91F}"/>
    <dgm:cxn modelId="{55F3C8CE-1539-4197-A773-231409849F45}" type="presOf" srcId="{22DB15F4-67A2-49BC-90C3-11162005F832}" destId="{6810DFC6-6BDE-4A10-B968-48EF51E39243}" srcOrd="0" destOrd="0" presId="urn:microsoft.com/office/officeart/2018/2/layout/IconVerticalSolidList"/>
    <dgm:cxn modelId="{778643DB-A56E-4470-83C8-790E9801795E}" srcId="{22DB15F4-67A2-49BC-90C3-11162005F832}" destId="{7F6467C7-04DA-4FE3-AC89-3153EC77A070}" srcOrd="2" destOrd="0" parTransId="{F66665BE-4343-4437-9792-84FE57A21EE6}" sibTransId="{F12527AC-C469-430E-AA15-03980E70A416}"/>
    <dgm:cxn modelId="{34D6E9E2-B876-4FFF-A0CA-4337388552E3}" type="presOf" srcId="{A8C658A5-705E-464E-82FA-DF999FB605A7}" destId="{5FBB7369-C141-4FC7-B3C2-591BD43FF7F2}" srcOrd="0" destOrd="0" presId="urn:microsoft.com/office/officeart/2018/2/layout/IconVerticalSolidList"/>
    <dgm:cxn modelId="{E11218E8-26C2-4304-8548-4A2B2F451510}" type="presOf" srcId="{A32059F5-2562-4A64-ADF7-629BA4300E89}" destId="{E8917D4A-08E2-4D16-8D3A-23609973A77D}" srcOrd="0" destOrd="0" presId="urn:microsoft.com/office/officeart/2018/2/layout/IconVerticalSolidList"/>
    <dgm:cxn modelId="{836BD5F4-C3B4-4069-879B-24B0B97F49BB}" srcId="{22DB15F4-67A2-49BC-90C3-11162005F832}" destId="{A32059F5-2562-4A64-ADF7-629BA4300E89}" srcOrd="0" destOrd="0" parTransId="{8B144350-62BC-4072-B070-D08FED24A536}" sibTransId="{0FDBA174-6E9D-43FB-8C9A-8A4108FA7BED}"/>
    <dgm:cxn modelId="{A45998F8-CEDB-4105-84B7-25C4EBEC720C}" type="presOf" srcId="{7F6467C7-04DA-4FE3-AC89-3153EC77A070}" destId="{AC88D9DC-001E-4DC7-9815-32068DF71A67}" srcOrd="0" destOrd="0" presId="urn:microsoft.com/office/officeart/2018/2/layout/IconVerticalSolidList"/>
    <dgm:cxn modelId="{51B758A6-472A-40AF-9BCD-09EA69245231}" type="presParOf" srcId="{6810DFC6-6BDE-4A10-B968-48EF51E39243}" destId="{8F567FED-6B38-463C-983A-9BB07ABEE09E}" srcOrd="0" destOrd="0" presId="urn:microsoft.com/office/officeart/2018/2/layout/IconVerticalSolidList"/>
    <dgm:cxn modelId="{F5F337D8-CFBF-4483-ADD0-BC0845A93D16}" type="presParOf" srcId="{8F567FED-6B38-463C-983A-9BB07ABEE09E}" destId="{E1092E50-BB99-4347-9595-6DE64252E694}" srcOrd="0" destOrd="0" presId="urn:microsoft.com/office/officeart/2018/2/layout/IconVerticalSolidList"/>
    <dgm:cxn modelId="{78CD888A-AF8B-42BD-BA72-5060D399649F}" type="presParOf" srcId="{8F567FED-6B38-463C-983A-9BB07ABEE09E}" destId="{9B8FB0B0-0952-4B33-9BC8-0BACBC520766}" srcOrd="1" destOrd="0" presId="urn:microsoft.com/office/officeart/2018/2/layout/IconVerticalSolidList"/>
    <dgm:cxn modelId="{8E31F5A8-BF5A-4720-9C05-D81F3F1D5CA1}" type="presParOf" srcId="{8F567FED-6B38-463C-983A-9BB07ABEE09E}" destId="{51605955-607D-45DA-8930-BC9521E3B2CE}" srcOrd="2" destOrd="0" presId="urn:microsoft.com/office/officeart/2018/2/layout/IconVerticalSolidList"/>
    <dgm:cxn modelId="{1CD82250-D9F6-42F6-B0F1-544540E3FC63}" type="presParOf" srcId="{8F567FED-6B38-463C-983A-9BB07ABEE09E}" destId="{E8917D4A-08E2-4D16-8D3A-23609973A77D}" srcOrd="3" destOrd="0" presId="urn:microsoft.com/office/officeart/2018/2/layout/IconVerticalSolidList"/>
    <dgm:cxn modelId="{F296EAA5-35F7-42B7-9098-FB99A439386C}" type="presParOf" srcId="{6810DFC6-6BDE-4A10-B968-48EF51E39243}" destId="{536DBAEA-4D66-405D-9CFC-3D4F34CFFAE9}" srcOrd="1" destOrd="0" presId="urn:microsoft.com/office/officeart/2018/2/layout/IconVerticalSolidList"/>
    <dgm:cxn modelId="{0F7AC59F-E665-4EAF-9641-06A71926FF69}" type="presParOf" srcId="{6810DFC6-6BDE-4A10-B968-48EF51E39243}" destId="{DA7FD9A2-F736-4EFB-9F46-CADA37C57311}" srcOrd="2" destOrd="0" presId="urn:microsoft.com/office/officeart/2018/2/layout/IconVerticalSolidList"/>
    <dgm:cxn modelId="{8875271A-CA56-4C39-A964-F8868C914185}" type="presParOf" srcId="{DA7FD9A2-F736-4EFB-9F46-CADA37C57311}" destId="{13E0BDF8-6F52-4DBE-8554-8FE36B311592}" srcOrd="0" destOrd="0" presId="urn:microsoft.com/office/officeart/2018/2/layout/IconVerticalSolidList"/>
    <dgm:cxn modelId="{5333D87D-3293-425A-972A-386B06C2EB4A}" type="presParOf" srcId="{DA7FD9A2-F736-4EFB-9F46-CADA37C57311}" destId="{699981B1-4048-49E1-BADA-ADA73B45A353}" srcOrd="1" destOrd="0" presId="urn:microsoft.com/office/officeart/2018/2/layout/IconVerticalSolidList"/>
    <dgm:cxn modelId="{972C786E-FA7E-49BC-87F6-050554C147C3}" type="presParOf" srcId="{DA7FD9A2-F736-4EFB-9F46-CADA37C57311}" destId="{576E2D0F-00AD-4826-A688-089AC07AEBCB}" srcOrd="2" destOrd="0" presId="urn:microsoft.com/office/officeart/2018/2/layout/IconVerticalSolidList"/>
    <dgm:cxn modelId="{27833D58-8F1F-449D-84B2-31CEEF8C3A4C}" type="presParOf" srcId="{DA7FD9A2-F736-4EFB-9F46-CADA37C57311}" destId="{4E516D57-80F1-4909-A7F2-D658EC0162B3}" srcOrd="3" destOrd="0" presId="urn:microsoft.com/office/officeart/2018/2/layout/IconVerticalSolidList"/>
    <dgm:cxn modelId="{5C476DAF-1AAE-46DA-B6EC-8DF9C660281E}" type="presParOf" srcId="{DA7FD9A2-F736-4EFB-9F46-CADA37C57311}" destId="{A5BC5EEE-818D-4BB5-B8AF-F2C9F0DC2FFD}" srcOrd="4" destOrd="0" presId="urn:microsoft.com/office/officeart/2018/2/layout/IconVerticalSolidList"/>
    <dgm:cxn modelId="{EB1021DD-3932-4328-9131-458091AC588D}" type="presParOf" srcId="{6810DFC6-6BDE-4A10-B968-48EF51E39243}" destId="{D805082F-2EB6-4C50-8DC6-1E68B9D0FB29}" srcOrd="3" destOrd="0" presId="urn:microsoft.com/office/officeart/2018/2/layout/IconVerticalSolidList"/>
    <dgm:cxn modelId="{80D0980B-F170-4C18-8F5F-C78BC692A447}" type="presParOf" srcId="{6810DFC6-6BDE-4A10-B968-48EF51E39243}" destId="{871BF235-317B-4DFC-AD63-C5CD664A70C2}" srcOrd="4" destOrd="0" presId="urn:microsoft.com/office/officeart/2018/2/layout/IconVerticalSolidList"/>
    <dgm:cxn modelId="{B6D79E0E-C2D3-4573-9001-CDB00EB14818}" type="presParOf" srcId="{871BF235-317B-4DFC-AD63-C5CD664A70C2}" destId="{8AE59D6F-124A-4BF2-9E23-D1FCAD3CF247}" srcOrd="0" destOrd="0" presId="urn:microsoft.com/office/officeart/2018/2/layout/IconVerticalSolidList"/>
    <dgm:cxn modelId="{0A1192AF-A7FB-403D-BE73-A6C18DCAC5EE}" type="presParOf" srcId="{871BF235-317B-4DFC-AD63-C5CD664A70C2}" destId="{EFB2BF2A-F0BB-4DAE-BAD2-40E00DB9F28E}" srcOrd="1" destOrd="0" presId="urn:microsoft.com/office/officeart/2018/2/layout/IconVerticalSolidList"/>
    <dgm:cxn modelId="{44C99758-F9EC-4DC4-8EBA-24828B89B4E9}" type="presParOf" srcId="{871BF235-317B-4DFC-AD63-C5CD664A70C2}" destId="{9E6BB161-A181-47FF-AD79-89F770AEA004}" srcOrd="2" destOrd="0" presId="urn:microsoft.com/office/officeart/2018/2/layout/IconVerticalSolidList"/>
    <dgm:cxn modelId="{D36CD9D3-25A0-4470-A85F-5E270B98591E}" type="presParOf" srcId="{871BF235-317B-4DFC-AD63-C5CD664A70C2}" destId="{AC88D9DC-001E-4DC7-9815-32068DF71A67}" srcOrd="3" destOrd="0" presId="urn:microsoft.com/office/officeart/2018/2/layout/IconVerticalSolidList"/>
    <dgm:cxn modelId="{9AC4AF4C-0D13-4601-9165-0B2F6498D353}" type="presParOf" srcId="{871BF235-317B-4DFC-AD63-C5CD664A70C2}" destId="{5FBB7369-C141-4FC7-B3C2-591BD43FF7F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A1E85-8B1A-4562-9FE5-01F5A16F454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EA7E5F8-A877-4AF7-8A99-47713142959C}">
      <dgm:prSet/>
      <dgm:spPr/>
      <dgm:t>
        <a:bodyPr/>
        <a:lstStyle/>
        <a:p>
          <a:pPr>
            <a:lnSpc>
              <a:spcPct val="100000"/>
            </a:lnSpc>
          </a:pPr>
          <a:r>
            <a:rPr lang="en-CA" dirty="0"/>
            <a:t>Glen Williams Estates (102 Confederation) claimed that the Town was </a:t>
          </a:r>
          <a:r>
            <a:rPr lang="en-CA" b="1" dirty="0"/>
            <a:t>moving too slowly in approving their submission</a:t>
          </a:r>
          <a:endParaRPr lang="en-US" b="1" dirty="0"/>
        </a:p>
      </dgm:t>
    </dgm:pt>
    <dgm:pt modelId="{6DF13E8B-636B-4035-BEF3-3EADC71769C7}" type="parTrans" cxnId="{08C0A0A3-BD38-4D61-85DA-A4AB6AEFDA03}">
      <dgm:prSet/>
      <dgm:spPr/>
      <dgm:t>
        <a:bodyPr/>
        <a:lstStyle/>
        <a:p>
          <a:endParaRPr lang="en-US"/>
        </a:p>
      </dgm:t>
    </dgm:pt>
    <dgm:pt modelId="{5CB49E81-884A-4CA9-9171-DAC230AD74EA}" type="sibTrans" cxnId="{08C0A0A3-BD38-4D61-85DA-A4AB6AEFDA03}">
      <dgm:prSet/>
      <dgm:spPr/>
      <dgm:t>
        <a:bodyPr/>
        <a:lstStyle/>
        <a:p>
          <a:endParaRPr lang="en-US"/>
        </a:p>
      </dgm:t>
    </dgm:pt>
    <dgm:pt modelId="{89780EA0-DE86-4CE3-8AD0-E5413A31A51E}">
      <dgm:prSet/>
      <dgm:spPr/>
      <dgm:t>
        <a:bodyPr/>
        <a:lstStyle/>
        <a:p>
          <a:pPr>
            <a:lnSpc>
              <a:spcPct val="100000"/>
            </a:lnSpc>
          </a:pPr>
          <a:r>
            <a:rPr lang="en-CA" dirty="0"/>
            <a:t>The Town claimed they couldn’t approve their submission unless Glen Williams Estates </a:t>
          </a:r>
          <a:r>
            <a:rPr lang="en-CA" b="1" dirty="0"/>
            <a:t>addressed some outstanding issues</a:t>
          </a:r>
          <a:endParaRPr lang="en-US" b="1" dirty="0"/>
        </a:p>
      </dgm:t>
    </dgm:pt>
    <dgm:pt modelId="{962FE8D3-E996-4E6B-87CC-9BE71FC3E0EC}" type="parTrans" cxnId="{86D92184-1AC3-4E83-8DD3-2D5053F7183D}">
      <dgm:prSet/>
      <dgm:spPr/>
      <dgm:t>
        <a:bodyPr/>
        <a:lstStyle/>
        <a:p>
          <a:endParaRPr lang="en-US"/>
        </a:p>
      </dgm:t>
    </dgm:pt>
    <dgm:pt modelId="{606ACAC7-F922-4C4E-A0E0-A459A95C0424}" type="sibTrans" cxnId="{86D92184-1AC3-4E83-8DD3-2D5053F7183D}">
      <dgm:prSet/>
      <dgm:spPr/>
      <dgm:t>
        <a:bodyPr/>
        <a:lstStyle/>
        <a:p>
          <a:endParaRPr lang="en-US"/>
        </a:p>
      </dgm:t>
    </dgm:pt>
    <dgm:pt modelId="{7DDC05CE-DC28-459C-AE01-E7377EA7F29C}" type="pres">
      <dgm:prSet presAssocID="{450A1E85-8B1A-4562-9FE5-01F5A16F454C}" presName="root" presStyleCnt="0">
        <dgm:presLayoutVars>
          <dgm:dir/>
          <dgm:resizeHandles val="exact"/>
        </dgm:presLayoutVars>
      </dgm:prSet>
      <dgm:spPr/>
    </dgm:pt>
    <dgm:pt modelId="{01DCB8C0-7807-4840-89DC-243B6E756640}" type="pres">
      <dgm:prSet presAssocID="{8EA7E5F8-A877-4AF7-8A99-47713142959C}" presName="compNode" presStyleCnt="0"/>
      <dgm:spPr/>
    </dgm:pt>
    <dgm:pt modelId="{6A306F75-3E76-422C-AB64-4533C9D40BAA}" type="pres">
      <dgm:prSet presAssocID="{8EA7E5F8-A877-4AF7-8A99-47713142959C}" presName="bgRect" presStyleLbl="bgShp" presStyleIdx="0" presStyleCnt="2"/>
      <dgm:spPr/>
    </dgm:pt>
    <dgm:pt modelId="{3C13E7BF-E368-4208-8014-327792E17824}" type="pres">
      <dgm:prSet presAssocID="{8EA7E5F8-A877-4AF7-8A99-47713142959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10DDDB1D-6483-40BF-BC39-CE5433DD0DB7}" type="pres">
      <dgm:prSet presAssocID="{8EA7E5F8-A877-4AF7-8A99-47713142959C}" presName="spaceRect" presStyleCnt="0"/>
      <dgm:spPr/>
    </dgm:pt>
    <dgm:pt modelId="{C3529826-18F8-4A03-B277-1F81DB7EEA0B}" type="pres">
      <dgm:prSet presAssocID="{8EA7E5F8-A877-4AF7-8A99-47713142959C}" presName="parTx" presStyleLbl="revTx" presStyleIdx="0" presStyleCnt="2">
        <dgm:presLayoutVars>
          <dgm:chMax val="0"/>
          <dgm:chPref val="0"/>
        </dgm:presLayoutVars>
      </dgm:prSet>
      <dgm:spPr/>
    </dgm:pt>
    <dgm:pt modelId="{D466AF8D-297C-40BB-89E5-2567769B90E3}" type="pres">
      <dgm:prSet presAssocID="{5CB49E81-884A-4CA9-9171-DAC230AD74EA}" presName="sibTrans" presStyleCnt="0"/>
      <dgm:spPr/>
    </dgm:pt>
    <dgm:pt modelId="{4BE8CEED-D10D-496E-9663-0D90F5D0856C}" type="pres">
      <dgm:prSet presAssocID="{89780EA0-DE86-4CE3-8AD0-E5413A31A51E}" presName="compNode" presStyleCnt="0"/>
      <dgm:spPr/>
    </dgm:pt>
    <dgm:pt modelId="{771667ED-A785-4334-BFB6-FCEB2160D836}" type="pres">
      <dgm:prSet presAssocID="{89780EA0-DE86-4CE3-8AD0-E5413A31A51E}" presName="bgRect" presStyleLbl="bgShp" presStyleIdx="1" presStyleCnt="2"/>
      <dgm:spPr/>
    </dgm:pt>
    <dgm:pt modelId="{887B765E-E5F7-4800-A442-DDBCE1B4B544}" type="pres">
      <dgm:prSet presAssocID="{89780EA0-DE86-4CE3-8AD0-E5413A31A51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50D2E8CE-71A1-4E3D-AC6A-9E5C72DE7C4C}" type="pres">
      <dgm:prSet presAssocID="{89780EA0-DE86-4CE3-8AD0-E5413A31A51E}" presName="spaceRect" presStyleCnt="0"/>
      <dgm:spPr/>
    </dgm:pt>
    <dgm:pt modelId="{E376AE64-C92B-4B6C-89BC-14566F9B5666}" type="pres">
      <dgm:prSet presAssocID="{89780EA0-DE86-4CE3-8AD0-E5413A31A51E}" presName="parTx" presStyleLbl="revTx" presStyleIdx="1" presStyleCnt="2">
        <dgm:presLayoutVars>
          <dgm:chMax val="0"/>
          <dgm:chPref val="0"/>
        </dgm:presLayoutVars>
      </dgm:prSet>
      <dgm:spPr/>
    </dgm:pt>
  </dgm:ptLst>
  <dgm:cxnLst>
    <dgm:cxn modelId="{777DEC72-AE65-453E-A18B-D1B4228C9490}" type="presOf" srcId="{89780EA0-DE86-4CE3-8AD0-E5413A31A51E}" destId="{E376AE64-C92B-4B6C-89BC-14566F9B5666}" srcOrd="0" destOrd="0" presId="urn:microsoft.com/office/officeart/2018/2/layout/IconVerticalSolidList"/>
    <dgm:cxn modelId="{86D92184-1AC3-4E83-8DD3-2D5053F7183D}" srcId="{450A1E85-8B1A-4562-9FE5-01F5A16F454C}" destId="{89780EA0-DE86-4CE3-8AD0-E5413A31A51E}" srcOrd="1" destOrd="0" parTransId="{962FE8D3-E996-4E6B-87CC-9BE71FC3E0EC}" sibTransId="{606ACAC7-F922-4C4E-A0E0-A459A95C0424}"/>
    <dgm:cxn modelId="{3B15C484-C28E-4E80-95C9-2D03BCF6228D}" type="presOf" srcId="{450A1E85-8B1A-4562-9FE5-01F5A16F454C}" destId="{7DDC05CE-DC28-459C-AE01-E7377EA7F29C}" srcOrd="0" destOrd="0" presId="urn:microsoft.com/office/officeart/2018/2/layout/IconVerticalSolidList"/>
    <dgm:cxn modelId="{08C0A0A3-BD38-4D61-85DA-A4AB6AEFDA03}" srcId="{450A1E85-8B1A-4562-9FE5-01F5A16F454C}" destId="{8EA7E5F8-A877-4AF7-8A99-47713142959C}" srcOrd="0" destOrd="0" parTransId="{6DF13E8B-636B-4035-BEF3-3EADC71769C7}" sibTransId="{5CB49E81-884A-4CA9-9171-DAC230AD74EA}"/>
    <dgm:cxn modelId="{4E0319FF-9C43-463D-BDED-7E41A1D6B143}" type="presOf" srcId="{8EA7E5F8-A877-4AF7-8A99-47713142959C}" destId="{C3529826-18F8-4A03-B277-1F81DB7EEA0B}" srcOrd="0" destOrd="0" presId="urn:microsoft.com/office/officeart/2018/2/layout/IconVerticalSolidList"/>
    <dgm:cxn modelId="{B93A8A63-2E96-4699-B3E8-7C10B80C9159}" type="presParOf" srcId="{7DDC05CE-DC28-459C-AE01-E7377EA7F29C}" destId="{01DCB8C0-7807-4840-89DC-243B6E756640}" srcOrd="0" destOrd="0" presId="urn:microsoft.com/office/officeart/2018/2/layout/IconVerticalSolidList"/>
    <dgm:cxn modelId="{6C4DD589-8E25-4C70-95E0-A22EA5E0A61B}" type="presParOf" srcId="{01DCB8C0-7807-4840-89DC-243B6E756640}" destId="{6A306F75-3E76-422C-AB64-4533C9D40BAA}" srcOrd="0" destOrd="0" presId="urn:microsoft.com/office/officeart/2018/2/layout/IconVerticalSolidList"/>
    <dgm:cxn modelId="{9BE98577-864A-4560-B62D-0300199BF58E}" type="presParOf" srcId="{01DCB8C0-7807-4840-89DC-243B6E756640}" destId="{3C13E7BF-E368-4208-8014-327792E17824}" srcOrd="1" destOrd="0" presId="urn:microsoft.com/office/officeart/2018/2/layout/IconVerticalSolidList"/>
    <dgm:cxn modelId="{38452D1F-204A-4524-802C-EE5EE4AFEEC3}" type="presParOf" srcId="{01DCB8C0-7807-4840-89DC-243B6E756640}" destId="{10DDDB1D-6483-40BF-BC39-CE5433DD0DB7}" srcOrd="2" destOrd="0" presId="urn:microsoft.com/office/officeart/2018/2/layout/IconVerticalSolidList"/>
    <dgm:cxn modelId="{B9BF6882-6BC5-4E26-891F-3ED4E247596E}" type="presParOf" srcId="{01DCB8C0-7807-4840-89DC-243B6E756640}" destId="{C3529826-18F8-4A03-B277-1F81DB7EEA0B}" srcOrd="3" destOrd="0" presId="urn:microsoft.com/office/officeart/2018/2/layout/IconVerticalSolidList"/>
    <dgm:cxn modelId="{851F5739-FF13-41FA-BC78-66915EA15640}" type="presParOf" srcId="{7DDC05CE-DC28-459C-AE01-E7377EA7F29C}" destId="{D466AF8D-297C-40BB-89E5-2567769B90E3}" srcOrd="1" destOrd="0" presId="urn:microsoft.com/office/officeart/2018/2/layout/IconVerticalSolidList"/>
    <dgm:cxn modelId="{CC5B0AB0-24C7-4E37-9DE5-2894A88C9107}" type="presParOf" srcId="{7DDC05CE-DC28-459C-AE01-E7377EA7F29C}" destId="{4BE8CEED-D10D-496E-9663-0D90F5D0856C}" srcOrd="2" destOrd="0" presId="urn:microsoft.com/office/officeart/2018/2/layout/IconVerticalSolidList"/>
    <dgm:cxn modelId="{4F1F52DF-BC4F-4EFA-BEC2-CBAAC728DFA4}" type="presParOf" srcId="{4BE8CEED-D10D-496E-9663-0D90F5D0856C}" destId="{771667ED-A785-4334-BFB6-FCEB2160D836}" srcOrd="0" destOrd="0" presId="urn:microsoft.com/office/officeart/2018/2/layout/IconVerticalSolidList"/>
    <dgm:cxn modelId="{A4CF1076-E27A-450A-AF08-FB35861B94B3}" type="presParOf" srcId="{4BE8CEED-D10D-496E-9663-0D90F5D0856C}" destId="{887B765E-E5F7-4800-A442-DDBCE1B4B544}" srcOrd="1" destOrd="0" presId="urn:microsoft.com/office/officeart/2018/2/layout/IconVerticalSolidList"/>
    <dgm:cxn modelId="{442AC126-8D51-4743-8FD5-2C34066EE525}" type="presParOf" srcId="{4BE8CEED-D10D-496E-9663-0D90F5D0856C}" destId="{50D2E8CE-71A1-4E3D-AC6A-9E5C72DE7C4C}" srcOrd="2" destOrd="0" presId="urn:microsoft.com/office/officeart/2018/2/layout/IconVerticalSolidList"/>
    <dgm:cxn modelId="{B3BF33A9-C432-42BF-A640-044AC7E8C1B7}" type="presParOf" srcId="{4BE8CEED-D10D-496E-9663-0D90F5D0856C}" destId="{E376AE64-C92B-4B6C-89BC-14566F9B566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A80D18-6F90-4F60-A9D4-361ECFB8414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4FB72AA-C907-4A4D-A9C2-49660EB3778B}">
      <dgm:prSet/>
      <dgm:spPr/>
      <dgm:t>
        <a:bodyPr/>
        <a:lstStyle/>
        <a:p>
          <a:r>
            <a:rPr lang="en-CA" dirty="0"/>
            <a:t>Five legal reasons given, but their reasons boil down to the following: </a:t>
          </a:r>
          <a:endParaRPr lang="en-US" dirty="0"/>
        </a:p>
      </dgm:t>
    </dgm:pt>
    <dgm:pt modelId="{AA84333C-BF1E-467F-9C1F-F38EB0F53FDD}" type="parTrans" cxnId="{F9C9275F-CE34-4AAD-A0BF-396F305B73DB}">
      <dgm:prSet/>
      <dgm:spPr/>
      <dgm:t>
        <a:bodyPr/>
        <a:lstStyle/>
        <a:p>
          <a:endParaRPr lang="en-US"/>
        </a:p>
      </dgm:t>
    </dgm:pt>
    <dgm:pt modelId="{69064D1C-9644-43EB-A99A-B2AFD9FD20C3}" type="sibTrans" cxnId="{F9C9275F-CE34-4AAD-A0BF-396F305B73DB}">
      <dgm:prSet/>
      <dgm:spPr/>
      <dgm:t>
        <a:bodyPr/>
        <a:lstStyle/>
        <a:p>
          <a:endParaRPr lang="en-US"/>
        </a:p>
      </dgm:t>
    </dgm:pt>
    <dgm:pt modelId="{93AF1BEB-E321-4FC2-8F68-019C0A27F8D1}">
      <dgm:prSet/>
      <dgm:spPr/>
      <dgm:t>
        <a:bodyPr/>
        <a:lstStyle/>
        <a:p>
          <a:r>
            <a:rPr lang="en-CA" b="1" dirty="0"/>
            <a:t>Not good land use planning</a:t>
          </a:r>
          <a:endParaRPr lang="en-US" b="1" dirty="0"/>
        </a:p>
      </dgm:t>
    </dgm:pt>
    <dgm:pt modelId="{C1F099E0-89EA-45C0-B017-15B7668AB88A}" type="parTrans" cxnId="{F0DDC1A0-28C2-4C6B-98F6-0776E0A5A9E4}">
      <dgm:prSet/>
      <dgm:spPr/>
      <dgm:t>
        <a:bodyPr/>
        <a:lstStyle/>
        <a:p>
          <a:endParaRPr lang="en-US"/>
        </a:p>
      </dgm:t>
    </dgm:pt>
    <dgm:pt modelId="{E97A7454-4D2E-43C1-97E6-87B9B2CF8BFB}" type="sibTrans" cxnId="{F0DDC1A0-28C2-4C6B-98F6-0776E0A5A9E4}">
      <dgm:prSet/>
      <dgm:spPr/>
      <dgm:t>
        <a:bodyPr/>
        <a:lstStyle/>
        <a:p>
          <a:endParaRPr lang="en-US"/>
        </a:p>
      </dgm:t>
    </dgm:pt>
    <dgm:pt modelId="{4AE940A3-6F0E-41E0-B26C-7A9DCF2023A2}">
      <dgm:prSet/>
      <dgm:spPr/>
      <dgm:t>
        <a:bodyPr/>
        <a:lstStyle/>
        <a:p>
          <a:r>
            <a:rPr lang="en-CA" b="1" dirty="0"/>
            <a:t>Not in the public interest</a:t>
          </a:r>
          <a:endParaRPr lang="en-US" b="1" dirty="0"/>
        </a:p>
      </dgm:t>
    </dgm:pt>
    <dgm:pt modelId="{B09ACC42-BAFB-4374-8981-5B9BDD242D20}" type="parTrans" cxnId="{34D7E908-DE9B-4887-BC94-2A7A045C5498}">
      <dgm:prSet/>
      <dgm:spPr/>
      <dgm:t>
        <a:bodyPr/>
        <a:lstStyle/>
        <a:p>
          <a:endParaRPr lang="en-US"/>
        </a:p>
      </dgm:t>
    </dgm:pt>
    <dgm:pt modelId="{F8FA6A9B-53C9-43E3-A0FA-A407373A4DDD}" type="sibTrans" cxnId="{34D7E908-DE9B-4887-BC94-2A7A045C5498}">
      <dgm:prSet/>
      <dgm:spPr/>
      <dgm:t>
        <a:bodyPr/>
        <a:lstStyle/>
        <a:p>
          <a:endParaRPr lang="en-US"/>
        </a:p>
      </dgm:t>
    </dgm:pt>
    <dgm:pt modelId="{EE6081E0-00BF-4E30-8A32-18ACC0997298}">
      <dgm:prSet/>
      <dgm:spPr/>
      <dgm:t>
        <a:bodyPr/>
        <a:lstStyle/>
        <a:p>
          <a:r>
            <a:rPr lang="en-CA" b="1" dirty="0"/>
            <a:t>Hamlet buffers not based on science</a:t>
          </a:r>
          <a:endParaRPr lang="en-US" b="1" dirty="0"/>
        </a:p>
      </dgm:t>
    </dgm:pt>
    <dgm:pt modelId="{6F2CFC42-25AC-44B2-9AE5-2D715933468E}" type="parTrans" cxnId="{777860BB-CB3F-45CA-A41D-529907B23A52}">
      <dgm:prSet/>
      <dgm:spPr/>
      <dgm:t>
        <a:bodyPr/>
        <a:lstStyle/>
        <a:p>
          <a:endParaRPr lang="en-US"/>
        </a:p>
      </dgm:t>
    </dgm:pt>
    <dgm:pt modelId="{6143D410-1E03-4123-BE31-9DD02E3324F2}" type="sibTrans" cxnId="{777860BB-CB3F-45CA-A41D-529907B23A52}">
      <dgm:prSet/>
      <dgm:spPr/>
      <dgm:t>
        <a:bodyPr/>
        <a:lstStyle/>
        <a:p>
          <a:endParaRPr lang="en-US"/>
        </a:p>
      </dgm:t>
    </dgm:pt>
    <dgm:pt modelId="{25D3A6A7-DEA9-4681-94E4-4408F408E6CA}">
      <dgm:prSet/>
      <dgm:spPr/>
      <dgm:t>
        <a:bodyPr/>
        <a:lstStyle/>
        <a:p>
          <a:r>
            <a:rPr lang="en-CA" b="1" dirty="0"/>
            <a:t>Our Secondary Plan does not align with the provincial interest</a:t>
          </a:r>
          <a:endParaRPr lang="en-US" b="1" dirty="0"/>
        </a:p>
      </dgm:t>
    </dgm:pt>
    <dgm:pt modelId="{3E74321A-5ED2-4C38-A0D2-2876B8813AC4}" type="parTrans" cxnId="{B3F4C9AC-427E-4188-8093-5F7B144166B9}">
      <dgm:prSet/>
      <dgm:spPr/>
      <dgm:t>
        <a:bodyPr/>
        <a:lstStyle/>
        <a:p>
          <a:endParaRPr lang="en-US"/>
        </a:p>
      </dgm:t>
    </dgm:pt>
    <dgm:pt modelId="{27D4FBA8-CE34-4A64-8B77-687DA2F484CA}" type="sibTrans" cxnId="{B3F4C9AC-427E-4188-8093-5F7B144166B9}">
      <dgm:prSet/>
      <dgm:spPr/>
      <dgm:t>
        <a:bodyPr/>
        <a:lstStyle/>
        <a:p>
          <a:endParaRPr lang="en-US"/>
        </a:p>
      </dgm:t>
    </dgm:pt>
    <dgm:pt modelId="{43CC64A6-5AF6-491F-8C09-A6ED97DB8926}" type="pres">
      <dgm:prSet presAssocID="{E8A80D18-6F90-4F60-A9D4-361ECFB84147}" presName="linear" presStyleCnt="0">
        <dgm:presLayoutVars>
          <dgm:animLvl val="lvl"/>
          <dgm:resizeHandles val="exact"/>
        </dgm:presLayoutVars>
      </dgm:prSet>
      <dgm:spPr/>
    </dgm:pt>
    <dgm:pt modelId="{099C8337-8CCE-44EA-8786-740A5555966A}" type="pres">
      <dgm:prSet presAssocID="{D4FB72AA-C907-4A4D-A9C2-49660EB3778B}" presName="parentText" presStyleLbl="node1" presStyleIdx="0" presStyleCnt="1">
        <dgm:presLayoutVars>
          <dgm:chMax val="0"/>
          <dgm:bulletEnabled val="1"/>
        </dgm:presLayoutVars>
      </dgm:prSet>
      <dgm:spPr/>
    </dgm:pt>
    <dgm:pt modelId="{5F0C72FA-E3E6-4740-8F43-7C8FC49B39EB}" type="pres">
      <dgm:prSet presAssocID="{D4FB72AA-C907-4A4D-A9C2-49660EB3778B}" presName="childText" presStyleLbl="revTx" presStyleIdx="0" presStyleCnt="1">
        <dgm:presLayoutVars>
          <dgm:bulletEnabled val="1"/>
        </dgm:presLayoutVars>
      </dgm:prSet>
      <dgm:spPr/>
    </dgm:pt>
  </dgm:ptLst>
  <dgm:cxnLst>
    <dgm:cxn modelId="{34D7E908-DE9B-4887-BC94-2A7A045C5498}" srcId="{D4FB72AA-C907-4A4D-A9C2-49660EB3778B}" destId="{4AE940A3-6F0E-41E0-B26C-7A9DCF2023A2}" srcOrd="1" destOrd="0" parTransId="{B09ACC42-BAFB-4374-8981-5B9BDD242D20}" sibTransId="{F8FA6A9B-53C9-43E3-A0FA-A407373A4DDD}"/>
    <dgm:cxn modelId="{65E28A24-E3B5-4C65-BE73-F173C808B408}" type="presOf" srcId="{EE6081E0-00BF-4E30-8A32-18ACC0997298}" destId="{5F0C72FA-E3E6-4740-8F43-7C8FC49B39EB}" srcOrd="0" destOrd="2" presId="urn:microsoft.com/office/officeart/2005/8/layout/vList2"/>
    <dgm:cxn modelId="{F9C9275F-CE34-4AAD-A0BF-396F305B73DB}" srcId="{E8A80D18-6F90-4F60-A9D4-361ECFB84147}" destId="{D4FB72AA-C907-4A4D-A9C2-49660EB3778B}" srcOrd="0" destOrd="0" parTransId="{AA84333C-BF1E-467F-9C1F-F38EB0F53FDD}" sibTransId="{69064D1C-9644-43EB-A99A-B2AFD9FD20C3}"/>
    <dgm:cxn modelId="{B29EA97E-22C3-45CF-B489-A149350C4982}" type="presOf" srcId="{25D3A6A7-DEA9-4681-94E4-4408F408E6CA}" destId="{5F0C72FA-E3E6-4740-8F43-7C8FC49B39EB}" srcOrd="0" destOrd="3" presId="urn:microsoft.com/office/officeart/2005/8/layout/vList2"/>
    <dgm:cxn modelId="{2CECE189-E951-4A89-AC90-AD51C045DA84}" type="presOf" srcId="{D4FB72AA-C907-4A4D-A9C2-49660EB3778B}" destId="{099C8337-8CCE-44EA-8786-740A5555966A}" srcOrd="0" destOrd="0" presId="urn:microsoft.com/office/officeart/2005/8/layout/vList2"/>
    <dgm:cxn modelId="{B020419C-430C-4960-98B5-2DEAB660C817}" type="presOf" srcId="{93AF1BEB-E321-4FC2-8F68-019C0A27F8D1}" destId="{5F0C72FA-E3E6-4740-8F43-7C8FC49B39EB}" srcOrd="0" destOrd="0" presId="urn:microsoft.com/office/officeart/2005/8/layout/vList2"/>
    <dgm:cxn modelId="{F0DDC1A0-28C2-4C6B-98F6-0776E0A5A9E4}" srcId="{D4FB72AA-C907-4A4D-A9C2-49660EB3778B}" destId="{93AF1BEB-E321-4FC2-8F68-019C0A27F8D1}" srcOrd="0" destOrd="0" parTransId="{C1F099E0-89EA-45C0-B017-15B7668AB88A}" sibTransId="{E97A7454-4D2E-43C1-97E6-87B9B2CF8BFB}"/>
    <dgm:cxn modelId="{2FA08DA9-F4A4-486C-AE60-C13D390568C6}" type="presOf" srcId="{E8A80D18-6F90-4F60-A9D4-361ECFB84147}" destId="{43CC64A6-5AF6-491F-8C09-A6ED97DB8926}" srcOrd="0" destOrd="0" presId="urn:microsoft.com/office/officeart/2005/8/layout/vList2"/>
    <dgm:cxn modelId="{B3F4C9AC-427E-4188-8093-5F7B144166B9}" srcId="{D4FB72AA-C907-4A4D-A9C2-49660EB3778B}" destId="{25D3A6A7-DEA9-4681-94E4-4408F408E6CA}" srcOrd="3" destOrd="0" parTransId="{3E74321A-5ED2-4C38-A0D2-2876B8813AC4}" sibTransId="{27D4FBA8-CE34-4A64-8B77-687DA2F484CA}"/>
    <dgm:cxn modelId="{777860BB-CB3F-45CA-A41D-529907B23A52}" srcId="{D4FB72AA-C907-4A4D-A9C2-49660EB3778B}" destId="{EE6081E0-00BF-4E30-8A32-18ACC0997298}" srcOrd="2" destOrd="0" parTransId="{6F2CFC42-25AC-44B2-9AE5-2D715933468E}" sibTransId="{6143D410-1E03-4123-BE31-9DD02E3324F2}"/>
    <dgm:cxn modelId="{3DB6D5F6-F87C-4F71-B0B3-F6A4F1FCE0A4}" type="presOf" srcId="{4AE940A3-6F0E-41E0-B26C-7A9DCF2023A2}" destId="{5F0C72FA-E3E6-4740-8F43-7C8FC49B39EB}" srcOrd="0" destOrd="1" presId="urn:microsoft.com/office/officeart/2005/8/layout/vList2"/>
    <dgm:cxn modelId="{9E821906-2FAA-4FF5-8C47-77A3AD1566D7}" type="presParOf" srcId="{43CC64A6-5AF6-491F-8C09-A6ED97DB8926}" destId="{099C8337-8CCE-44EA-8786-740A5555966A}" srcOrd="0" destOrd="0" presId="urn:microsoft.com/office/officeart/2005/8/layout/vList2"/>
    <dgm:cxn modelId="{226BF5FC-1E2F-4CDB-9386-0E39DB9B2EEF}" type="presParOf" srcId="{43CC64A6-5AF6-491F-8C09-A6ED97DB8926}" destId="{5F0C72FA-E3E6-4740-8F43-7C8FC49B39E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C06E0D-2CC8-4AE9-B225-A1BF5931ED14}"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6518C41-61FE-4AB7-BF78-7A3EFA0542B2}">
      <dgm:prSet/>
      <dgm:spPr/>
      <dgm:t>
        <a:bodyPr/>
        <a:lstStyle/>
        <a:p>
          <a:r>
            <a:rPr lang="en-CA"/>
            <a:t>The Case Management Conference is scheduled for November 8</a:t>
          </a:r>
          <a:r>
            <a:rPr lang="en-CA" baseline="30000"/>
            <a:t>th</a:t>
          </a:r>
          <a:r>
            <a:rPr lang="en-CA"/>
            <a:t>, 2022</a:t>
          </a:r>
          <a:endParaRPr lang="en-US"/>
        </a:p>
      </dgm:t>
    </dgm:pt>
    <dgm:pt modelId="{6FBA78C2-46BB-4989-BB99-F0FB69247D45}" type="parTrans" cxnId="{BB553560-E7A0-4B54-8014-850350A4F85F}">
      <dgm:prSet/>
      <dgm:spPr/>
      <dgm:t>
        <a:bodyPr/>
        <a:lstStyle/>
        <a:p>
          <a:endParaRPr lang="en-US"/>
        </a:p>
      </dgm:t>
    </dgm:pt>
    <dgm:pt modelId="{4C6AE896-A309-4916-8E84-9E85C6850CCF}" type="sibTrans" cxnId="{BB553560-E7A0-4B54-8014-850350A4F85F}">
      <dgm:prSet/>
      <dgm:spPr/>
      <dgm:t>
        <a:bodyPr/>
        <a:lstStyle/>
        <a:p>
          <a:endParaRPr lang="en-US"/>
        </a:p>
      </dgm:t>
    </dgm:pt>
    <dgm:pt modelId="{EC20483E-1C72-4AA2-AE31-4B2609AD9C87}">
      <dgm:prSet/>
      <dgm:spPr/>
      <dgm:t>
        <a:bodyPr/>
        <a:lstStyle/>
        <a:p>
          <a:r>
            <a:rPr lang="en-CA" dirty="0"/>
            <a:t>Our application must be in by Friday October 28</a:t>
          </a:r>
          <a:r>
            <a:rPr lang="en-CA" baseline="30000" dirty="0"/>
            <a:t>th</a:t>
          </a:r>
          <a:r>
            <a:rPr lang="en-CA" dirty="0"/>
            <a:t>.</a:t>
          </a:r>
          <a:endParaRPr lang="en-US" dirty="0"/>
        </a:p>
      </dgm:t>
    </dgm:pt>
    <dgm:pt modelId="{5F1FA65F-4D0D-4034-BF34-564A5C0A2743}" type="parTrans" cxnId="{4B9B2117-E65D-4FEF-AC7D-DE60C4C1972D}">
      <dgm:prSet/>
      <dgm:spPr/>
      <dgm:t>
        <a:bodyPr/>
        <a:lstStyle/>
        <a:p>
          <a:endParaRPr lang="en-US"/>
        </a:p>
      </dgm:t>
    </dgm:pt>
    <dgm:pt modelId="{327F4147-70F0-44A3-BBE6-48513650CF5C}" type="sibTrans" cxnId="{4B9B2117-E65D-4FEF-AC7D-DE60C4C1972D}">
      <dgm:prSet/>
      <dgm:spPr/>
      <dgm:t>
        <a:bodyPr/>
        <a:lstStyle/>
        <a:p>
          <a:endParaRPr lang="en-US"/>
        </a:p>
      </dgm:t>
    </dgm:pt>
    <dgm:pt modelId="{151208E5-3F4A-4A8A-AE1C-F536282B058F}">
      <dgm:prSet/>
      <dgm:spPr/>
      <dgm:t>
        <a:bodyPr/>
        <a:lstStyle/>
        <a:p>
          <a:r>
            <a:rPr lang="en-CA" dirty="0"/>
            <a:t>Our application and our reasons for asking for </a:t>
          </a:r>
          <a:r>
            <a:rPr lang="en-CA" b="1" dirty="0"/>
            <a:t>party</a:t>
          </a:r>
          <a:r>
            <a:rPr lang="en-CA" dirty="0"/>
            <a:t> status will be available on our website.</a:t>
          </a:r>
          <a:endParaRPr lang="en-US" dirty="0"/>
        </a:p>
      </dgm:t>
    </dgm:pt>
    <dgm:pt modelId="{4D5059BC-38CD-4049-AB30-470E08B3883E}" type="parTrans" cxnId="{C940099D-E470-4DA2-92BD-C66F1D723FF7}">
      <dgm:prSet/>
      <dgm:spPr/>
      <dgm:t>
        <a:bodyPr/>
        <a:lstStyle/>
        <a:p>
          <a:endParaRPr lang="en-US"/>
        </a:p>
      </dgm:t>
    </dgm:pt>
    <dgm:pt modelId="{F7FA1A6E-628F-4F9C-A518-EDC138DF02A3}" type="sibTrans" cxnId="{C940099D-E470-4DA2-92BD-C66F1D723FF7}">
      <dgm:prSet/>
      <dgm:spPr/>
      <dgm:t>
        <a:bodyPr/>
        <a:lstStyle/>
        <a:p>
          <a:endParaRPr lang="en-US"/>
        </a:p>
      </dgm:t>
    </dgm:pt>
    <dgm:pt modelId="{EC1D19D8-9416-43F6-960E-D4D188B6F511}" type="pres">
      <dgm:prSet presAssocID="{F3C06E0D-2CC8-4AE9-B225-A1BF5931ED14}" presName="vert0" presStyleCnt="0">
        <dgm:presLayoutVars>
          <dgm:dir/>
          <dgm:animOne val="branch"/>
          <dgm:animLvl val="lvl"/>
        </dgm:presLayoutVars>
      </dgm:prSet>
      <dgm:spPr/>
    </dgm:pt>
    <dgm:pt modelId="{E9B7BEE4-9B0D-4E0E-893C-F117958F5B64}" type="pres">
      <dgm:prSet presAssocID="{86518C41-61FE-4AB7-BF78-7A3EFA0542B2}" presName="thickLine" presStyleLbl="alignNode1" presStyleIdx="0" presStyleCnt="3"/>
      <dgm:spPr/>
    </dgm:pt>
    <dgm:pt modelId="{8629DA78-0A45-4F42-BDEA-0C320E5311C3}" type="pres">
      <dgm:prSet presAssocID="{86518C41-61FE-4AB7-BF78-7A3EFA0542B2}" presName="horz1" presStyleCnt="0"/>
      <dgm:spPr/>
    </dgm:pt>
    <dgm:pt modelId="{F6D44A52-CD94-4B27-822A-FBFEB394E225}" type="pres">
      <dgm:prSet presAssocID="{86518C41-61FE-4AB7-BF78-7A3EFA0542B2}" presName="tx1" presStyleLbl="revTx" presStyleIdx="0" presStyleCnt="3"/>
      <dgm:spPr/>
    </dgm:pt>
    <dgm:pt modelId="{5015CE0C-33FD-4108-AA22-05FC01A0029A}" type="pres">
      <dgm:prSet presAssocID="{86518C41-61FE-4AB7-BF78-7A3EFA0542B2}" presName="vert1" presStyleCnt="0"/>
      <dgm:spPr/>
    </dgm:pt>
    <dgm:pt modelId="{78C347D0-97AC-4484-8DC4-A4F3B04C537D}" type="pres">
      <dgm:prSet presAssocID="{EC20483E-1C72-4AA2-AE31-4B2609AD9C87}" presName="thickLine" presStyleLbl="alignNode1" presStyleIdx="1" presStyleCnt="3"/>
      <dgm:spPr/>
    </dgm:pt>
    <dgm:pt modelId="{E5516B80-7EB5-4A73-A4E8-1C17B3531575}" type="pres">
      <dgm:prSet presAssocID="{EC20483E-1C72-4AA2-AE31-4B2609AD9C87}" presName="horz1" presStyleCnt="0"/>
      <dgm:spPr/>
    </dgm:pt>
    <dgm:pt modelId="{0D856DC1-F108-4378-BF47-BBEFE967ED30}" type="pres">
      <dgm:prSet presAssocID="{EC20483E-1C72-4AA2-AE31-4B2609AD9C87}" presName="tx1" presStyleLbl="revTx" presStyleIdx="1" presStyleCnt="3"/>
      <dgm:spPr/>
    </dgm:pt>
    <dgm:pt modelId="{2DA26668-B5F4-44B1-A9E7-59544742F1C6}" type="pres">
      <dgm:prSet presAssocID="{EC20483E-1C72-4AA2-AE31-4B2609AD9C87}" presName="vert1" presStyleCnt="0"/>
      <dgm:spPr/>
    </dgm:pt>
    <dgm:pt modelId="{E6527D7D-F844-46E4-A5AA-3F7901D9C01F}" type="pres">
      <dgm:prSet presAssocID="{151208E5-3F4A-4A8A-AE1C-F536282B058F}" presName="thickLine" presStyleLbl="alignNode1" presStyleIdx="2" presStyleCnt="3"/>
      <dgm:spPr/>
    </dgm:pt>
    <dgm:pt modelId="{2F60937C-1AF8-4E09-BD41-631365B4B689}" type="pres">
      <dgm:prSet presAssocID="{151208E5-3F4A-4A8A-AE1C-F536282B058F}" presName="horz1" presStyleCnt="0"/>
      <dgm:spPr/>
    </dgm:pt>
    <dgm:pt modelId="{D872B563-101F-4361-A4BA-07147AF2A05C}" type="pres">
      <dgm:prSet presAssocID="{151208E5-3F4A-4A8A-AE1C-F536282B058F}" presName="tx1" presStyleLbl="revTx" presStyleIdx="2" presStyleCnt="3"/>
      <dgm:spPr/>
    </dgm:pt>
    <dgm:pt modelId="{D9C5BFA4-A6CB-4B58-96A7-B2ED17B33ECB}" type="pres">
      <dgm:prSet presAssocID="{151208E5-3F4A-4A8A-AE1C-F536282B058F}" presName="vert1" presStyleCnt="0"/>
      <dgm:spPr/>
    </dgm:pt>
  </dgm:ptLst>
  <dgm:cxnLst>
    <dgm:cxn modelId="{4B9B2117-E65D-4FEF-AC7D-DE60C4C1972D}" srcId="{F3C06E0D-2CC8-4AE9-B225-A1BF5931ED14}" destId="{EC20483E-1C72-4AA2-AE31-4B2609AD9C87}" srcOrd="1" destOrd="0" parTransId="{5F1FA65F-4D0D-4034-BF34-564A5C0A2743}" sibTransId="{327F4147-70F0-44A3-BBE6-48513650CF5C}"/>
    <dgm:cxn modelId="{5B14F240-C4F0-4CF9-B7A1-DAA78AFA23AF}" type="presOf" srcId="{EC20483E-1C72-4AA2-AE31-4B2609AD9C87}" destId="{0D856DC1-F108-4378-BF47-BBEFE967ED30}" srcOrd="0" destOrd="0" presId="urn:microsoft.com/office/officeart/2008/layout/LinedList"/>
    <dgm:cxn modelId="{BB553560-E7A0-4B54-8014-850350A4F85F}" srcId="{F3C06E0D-2CC8-4AE9-B225-A1BF5931ED14}" destId="{86518C41-61FE-4AB7-BF78-7A3EFA0542B2}" srcOrd="0" destOrd="0" parTransId="{6FBA78C2-46BB-4989-BB99-F0FB69247D45}" sibTransId="{4C6AE896-A309-4916-8E84-9E85C6850CCF}"/>
    <dgm:cxn modelId="{26289F88-E1A3-49DD-AAA9-3ABC9BBEE0F4}" type="presOf" srcId="{151208E5-3F4A-4A8A-AE1C-F536282B058F}" destId="{D872B563-101F-4361-A4BA-07147AF2A05C}" srcOrd="0" destOrd="0" presId="urn:microsoft.com/office/officeart/2008/layout/LinedList"/>
    <dgm:cxn modelId="{C940099D-E470-4DA2-92BD-C66F1D723FF7}" srcId="{F3C06E0D-2CC8-4AE9-B225-A1BF5931ED14}" destId="{151208E5-3F4A-4A8A-AE1C-F536282B058F}" srcOrd="2" destOrd="0" parTransId="{4D5059BC-38CD-4049-AB30-470E08B3883E}" sibTransId="{F7FA1A6E-628F-4F9C-A518-EDC138DF02A3}"/>
    <dgm:cxn modelId="{884E09C0-3AF3-4140-BA6C-1FF5355802AF}" type="presOf" srcId="{86518C41-61FE-4AB7-BF78-7A3EFA0542B2}" destId="{F6D44A52-CD94-4B27-822A-FBFEB394E225}" srcOrd="0" destOrd="0" presId="urn:microsoft.com/office/officeart/2008/layout/LinedList"/>
    <dgm:cxn modelId="{EA891AE4-1C60-4DA3-BB69-C837FE3F6099}" type="presOf" srcId="{F3C06E0D-2CC8-4AE9-B225-A1BF5931ED14}" destId="{EC1D19D8-9416-43F6-960E-D4D188B6F511}" srcOrd="0" destOrd="0" presId="urn:microsoft.com/office/officeart/2008/layout/LinedList"/>
    <dgm:cxn modelId="{D7D90FAE-DB96-4530-A0A4-CE81F5DE364F}" type="presParOf" srcId="{EC1D19D8-9416-43F6-960E-D4D188B6F511}" destId="{E9B7BEE4-9B0D-4E0E-893C-F117958F5B64}" srcOrd="0" destOrd="0" presId="urn:microsoft.com/office/officeart/2008/layout/LinedList"/>
    <dgm:cxn modelId="{49648A2A-FB3C-4A22-889C-086F7BDA00F8}" type="presParOf" srcId="{EC1D19D8-9416-43F6-960E-D4D188B6F511}" destId="{8629DA78-0A45-4F42-BDEA-0C320E5311C3}" srcOrd="1" destOrd="0" presId="urn:microsoft.com/office/officeart/2008/layout/LinedList"/>
    <dgm:cxn modelId="{DECA8162-80FD-4AFE-8EB2-5B7667B8ED31}" type="presParOf" srcId="{8629DA78-0A45-4F42-BDEA-0C320E5311C3}" destId="{F6D44A52-CD94-4B27-822A-FBFEB394E225}" srcOrd="0" destOrd="0" presId="urn:microsoft.com/office/officeart/2008/layout/LinedList"/>
    <dgm:cxn modelId="{6BF65B69-38FD-41CD-95D2-C60DBF9ACC8C}" type="presParOf" srcId="{8629DA78-0A45-4F42-BDEA-0C320E5311C3}" destId="{5015CE0C-33FD-4108-AA22-05FC01A0029A}" srcOrd="1" destOrd="0" presId="urn:microsoft.com/office/officeart/2008/layout/LinedList"/>
    <dgm:cxn modelId="{801520C5-C828-42C6-8158-FE026F394DF0}" type="presParOf" srcId="{EC1D19D8-9416-43F6-960E-D4D188B6F511}" destId="{78C347D0-97AC-4484-8DC4-A4F3B04C537D}" srcOrd="2" destOrd="0" presId="urn:microsoft.com/office/officeart/2008/layout/LinedList"/>
    <dgm:cxn modelId="{32AC4B42-570C-4802-A53E-8BE550C23300}" type="presParOf" srcId="{EC1D19D8-9416-43F6-960E-D4D188B6F511}" destId="{E5516B80-7EB5-4A73-A4E8-1C17B3531575}" srcOrd="3" destOrd="0" presId="urn:microsoft.com/office/officeart/2008/layout/LinedList"/>
    <dgm:cxn modelId="{3B8529B9-258C-47AF-B8E9-0E2555AC3663}" type="presParOf" srcId="{E5516B80-7EB5-4A73-A4E8-1C17B3531575}" destId="{0D856DC1-F108-4378-BF47-BBEFE967ED30}" srcOrd="0" destOrd="0" presId="urn:microsoft.com/office/officeart/2008/layout/LinedList"/>
    <dgm:cxn modelId="{90530447-1330-4ACA-BD90-02502A8D8591}" type="presParOf" srcId="{E5516B80-7EB5-4A73-A4E8-1C17B3531575}" destId="{2DA26668-B5F4-44B1-A9E7-59544742F1C6}" srcOrd="1" destOrd="0" presId="urn:microsoft.com/office/officeart/2008/layout/LinedList"/>
    <dgm:cxn modelId="{763C0C2B-4ADE-4BE8-8565-0A8E99CCE15C}" type="presParOf" srcId="{EC1D19D8-9416-43F6-960E-D4D188B6F511}" destId="{E6527D7D-F844-46E4-A5AA-3F7901D9C01F}" srcOrd="4" destOrd="0" presId="urn:microsoft.com/office/officeart/2008/layout/LinedList"/>
    <dgm:cxn modelId="{B987F95A-24D7-42B7-9C01-6558549C60F3}" type="presParOf" srcId="{EC1D19D8-9416-43F6-960E-D4D188B6F511}" destId="{2F60937C-1AF8-4E09-BD41-631365B4B689}" srcOrd="5" destOrd="0" presId="urn:microsoft.com/office/officeart/2008/layout/LinedList"/>
    <dgm:cxn modelId="{2AB444EF-4A86-45CC-93DD-7D9BB30506A5}" type="presParOf" srcId="{2F60937C-1AF8-4E09-BD41-631365B4B689}" destId="{D872B563-101F-4361-A4BA-07147AF2A05C}" srcOrd="0" destOrd="0" presId="urn:microsoft.com/office/officeart/2008/layout/LinedList"/>
    <dgm:cxn modelId="{942E5653-F23B-452A-A2EB-6EC8C5779FDD}" type="presParOf" srcId="{2F60937C-1AF8-4E09-BD41-631365B4B689}" destId="{D9C5BFA4-A6CB-4B58-96A7-B2ED17B33E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510E95-1B41-4689-9229-4AB1464C528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D3389911-AFB0-45A9-83EB-501AB1088069}">
      <dgm:prSet/>
      <dgm:spPr/>
      <dgm:t>
        <a:bodyPr/>
        <a:lstStyle/>
        <a:p>
          <a:r>
            <a:rPr lang="en-CA"/>
            <a:t>Our history with previous secondary plans and appeals</a:t>
          </a:r>
          <a:endParaRPr lang="en-US"/>
        </a:p>
      </dgm:t>
    </dgm:pt>
    <dgm:pt modelId="{C7D14820-1517-4CDF-8942-41B4C3FA4203}" type="parTrans" cxnId="{E3B257C4-CCEE-40A2-9CBD-0740CCB69ED4}">
      <dgm:prSet/>
      <dgm:spPr/>
      <dgm:t>
        <a:bodyPr/>
        <a:lstStyle/>
        <a:p>
          <a:endParaRPr lang="en-US"/>
        </a:p>
      </dgm:t>
    </dgm:pt>
    <dgm:pt modelId="{409A40F9-8E8B-4E0D-99E4-2A2D6676CE2F}" type="sibTrans" cxnId="{E3B257C4-CCEE-40A2-9CBD-0740CCB69ED4}">
      <dgm:prSet/>
      <dgm:spPr/>
      <dgm:t>
        <a:bodyPr/>
        <a:lstStyle/>
        <a:p>
          <a:endParaRPr lang="en-US"/>
        </a:p>
      </dgm:t>
    </dgm:pt>
    <dgm:pt modelId="{94E60871-7007-4A2F-9B47-6AAA17DA8DCA}">
      <dgm:prSet/>
      <dgm:spPr/>
      <dgm:t>
        <a:bodyPr/>
        <a:lstStyle/>
        <a:p>
          <a:r>
            <a:rPr lang="en-CA"/>
            <a:t>All plans and references to ‘hamlet buffers’ are in the public interest</a:t>
          </a:r>
          <a:endParaRPr lang="en-US"/>
        </a:p>
      </dgm:t>
    </dgm:pt>
    <dgm:pt modelId="{B006D977-8C0D-4C3D-88ED-8573FAAC5701}" type="parTrans" cxnId="{8E66C666-421C-447D-B79A-E7492544B536}">
      <dgm:prSet/>
      <dgm:spPr/>
      <dgm:t>
        <a:bodyPr/>
        <a:lstStyle/>
        <a:p>
          <a:endParaRPr lang="en-US"/>
        </a:p>
      </dgm:t>
    </dgm:pt>
    <dgm:pt modelId="{D5189E18-185F-4062-9B05-C1CEA4D4A459}" type="sibTrans" cxnId="{8E66C666-421C-447D-B79A-E7492544B536}">
      <dgm:prSet/>
      <dgm:spPr/>
      <dgm:t>
        <a:bodyPr/>
        <a:lstStyle/>
        <a:p>
          <a:endParaRPr lang="en-US"/>
        </a:p>
      </dgm:t>
    </dgm:pt>
    <dgm:pt modelId="{597BF1B2-0B69-4838-AE96-BDB34004EC97}">
      <dgm:prSet/>
      <dgm:spPr/>
      <dgm:t>
        <a:bodyPr/>
        <a:lstStyle/>
        <a:p>
          <a:r>
            <a:rPr lang="en-CA"/>
            <a:t>The Secondary Plan was sufficiently vetted by experts and approved</a:t>
          </a:r>
          <a:endParaRPr lang="en-US"/>
        </a:p>
      </dgm:t>
    </dgm:pt>
    <dgm:pt modelId="{37424EA7-4D26-4C0E-8E2D-CDE987FF27F2}" type="parTrans" cxnId="{10AB0D8B-97C4-4419-9393-261F2BEBB5E0}">
      <dgm:prSet/>
      <dgm:spPr/>
      <dgm:t>
        <a:bodyPr/>
        <a:lstStyle/>
        <a:p>
          <a:endParaRPr lang="en-US"/>
        </a:p>
      </dgm:t>
    </dgm:pt>
    <dgm:pt modelId="{FB8044A5-2199-471A-B353-C0EEF4CB6A60}" type="sibTrans" cxnId="{10AB0D8B-97C4-4419-9393-261F2BEBB5E0}">
      <dgm:prSet/>
      <dgm:spPr/>
      <dgm:t>
        <a:bodyPr/>
        <a:lstStyle/>
        <a:p>
          <a:endParaRPr lang="en-US"/>
        </a:p>
      </dgm:t>
    </dgm:pt>
    <dgm:pt modelId="{32C1D525-310D-447C-96A1-06935A8F0961}">
      <dgm:prSet/>
      <dgm:spPr/>
      <dgm:t>
        <a:bodyPr/>
        <a:lstStyle/>
        <a:p>
          <a:r>
            <a:rPr lang="en-CA"/>
            <a:t>There will be a focus on the Glen’s unique natural and sensitive features</a:t>
          </a:r>
          <a:endParaRPr lang="en-US"/>
        </a:p>
      </dgm:t>
    </dgm:pt>
    <dgm:pt modelId="{63D31D2B-1F97-4021-A794-750633ADDEA7}" type="parTrans" cxnId="{AC129FB6-E238-41DF-A32B-C169109A8BDC}">
      <dgm:prSet/>
      <dgm:spPr/>
      <dgm:t>
        <a:bodyPr/>
        <a:lstStyle/>
        <a:p>
          <a:endParaRPr lang="en-US"/>
        </a:p>
      </dgm:t>
    </dgm:pt>
    <dgm:pt modelId="{D6F0EAEC-9CCC-482B-8780-86BA718B306A}" type="sibTrans" cxnId="{AC129FB6-E238-41DF-A32B-C169109A8BDC}">
      <dgm:prSet/>
      <dgm:spPr/>
      <dgm:t>
        <a:bodyPr/>
        <a:lstStyle/>
        <a:p>
          <a:endParaRPr lang="en-US"/>
        </a:p>
      </dgm:t>
    </dgm:pt>
    <dgm:pt modelId="{4ADEF503-728D-4032-A3F7-AC13D8F50AC3}" type="pres">
      <dgm:prSet presAssocID="{90510E95-1B41-4689-9229-4AB1464C5287}" presName="vert0" presStyleCnt="0">
        <dgm:presLayoutVars>
          <dgm:dir/>
          <dgm:animOne val="branch"/>
          <dgm:animLvl val="lvl"/>
        </dgm:presLayoutVars>
      </dgm:prSet>
      <dgm:spPr/>
    </dgm:pt>
    <dgm:pt modelId="{CECC6581-3543-4914-AA7A-15B781BCA519}" type="pres">
      <dgm:prSet presAssocID="{D3389911-AFB0-45A9-83EB-501AB1088069}" presName="thickLine" presStyleLbl="alignNode1" presStyleIdx="0" presStyleCnt="4"/>
      <dgm:spPr/>
    </dgm:pt>
    <dgm:pt modelId="{94898BD8-7632-43B3-8046-9BD91B8C10C8}" type="pres">
      <dgm:prSet presAssocID="{D3389911-AFB0-45A9-83EB-501AB1088069}" presName="horz1" presStyleCnt="0"/>
      <dgm:spPr/>
    </dgm:pt>
    <dgm:pt modelId="{19BDDAF2-8514-4D4E-B548-3BBC75371CB5}" type="pres">
      <dgm:prSet presAssocID="{D3389911-AFB0-45A9-83EB-501AB1088069}" presName="tx1" presStyleLbl="revTx" presStyleIdx="0" presStyleCnt="4"/>
      <dgm:spPr/>
    </dgm:pt>
    <dgm:pt modelId="{CD8FA3B1-178C-4E85-B208-9334014DE29C}" type="pres">
      <dgm:prSet presAssocID="{D3389911-AFB0-45A9-83EB-501AB1088069}" presName="vert1" presStyleCnt="0"/>
      <dgm:spPr/>
    </dgm:pt>
    <dgm:pt modelId="{3C95A48C-CEE6-4C5B-904E-D5936EC776BC}" type="pres">
      <dgm:prSet presAssocID="{94E60871-7007-4A2F-9B47-6AAA17DA8DCA}" presName="thickLine" presStyleLbl="alignNode1" presStyleIdx="1" presStyleCnt="4"/>
      <dgm:spPr/>
    </dgm:pt>
    <dgm:pt modelId="{F76CEACB-C12D-4300-B7F5-B465C79E4537}" type="pres">
      <dgm:prSet presAssocID="{94E60871-7007-4A2F-9B47-6AAA17DA8DCA}" presName="horz1" presStyleCnt="0"/>
      <dgm:spPr/>
    </dgm:pt>
    <dgm:pt modelId="{C19934D2-AC75-4AF1-99A7-72DD79CB627A}" type="pres">
      <dgm:prSet presAssocID="{94E60871-7007-4A2F-9B47-6AAA17DA8DCA}" presName="tx1" presStyleLbl="revTx" presStyleIdx="1" presStyleCnt="4"/>
      <dgm:spPr/>
    </dgm:pt>
    <dgm:pt modelId="{FBAC6A4F-9921-45EE-9F88-A7AFFAB7EE20}" type="pres">
      <dgm:prSet presAssocID="{94E60871-7007-4A2F-9B47-6AAA17DA8DCA}" presName="vert1" presStyleCnt="0"/>
      <dgm:spPr/>
    </dgm:pt>
    <dgm:pt modelId="{6C23DBC9-7D10-4197-BE83-93AFA867934C}" type="pres">
      <dgm:prSet presAssocID="{597BF1B2-0B69-4838-AE96-BDB34004EC97}" presName="thickLine" presStyleLbl="alignNode1" presStyleIdx="2" presStyleCnt="4"/>
      <dgm:spPr/>
    </dgm:pt>
    <dgm:pt modelId="{38D0C6EF-2EB5-452A-AA4B-11E85F09AD11}" type="pres">
      <dgm:prSet presAssocID="{597BF1B2-0B69-4838-AE96-BDB34004EC97}" presName="horz1" presStyleCnt="0"/>
      <dgm:spPr/>
    </dgm:pt>
    <dgm:pt modelId="{A1174E79-D9B0-4E84-B6EF-4FEB17B83C53}" type="pres">
      <dgm:prSet presAssocID="{597BF1B2-0B69-4838-AE96-BDB34004EC97}" presName="tx1" presStyleLbl="revTx" presStyleIdx="2" presStyleCnt="4"/>
      <dgm:spPr/>
    </dgm:pt>
    <dgm:pt modelId="{7D897AEB-143B-49D1-A578-1CB6ECB1BD4F}" type="pres">
      <dgm:prSet presAssocID="{597BF1B2-0B69-4838-AE96-BDB34004EC97}" presName="vert1" presStyleCnt="0"/>
      <dgm:spPr/>
    </dgm:pt>
    <dgm:pt modelId="{5109BAB1-E4C5-41B1-97F1-C6A913D08EA8}" type="pres">
      <dgm:prSet presAssocID="{32C1D525-310D-447C-96A1-06935A8F0961}" presName="thickLine" presStyleLbl="alignNode1" presStyleIdx="3" presStyleCnt="4"/>
      <dgm:spPr/>
    </dgm:pt>
    <dgm:pt modelId="{AB1F63B0-683F-4111-986A-FA37393E08DC}" type="pres">
      <dgm:prSet presAssocID="{32C1D525-310D-447C-96A1-06935A8F0961}" presName="horz1" presStyleCnt="0"/>
      <dgm:spPr/>
    </dgm:pt>
    <dgm:pt modelId="{DD701BDF-6C15-4431-9892-109A071297A0}" type="pres">
      <dgm:prSet presAssocID="{32C1D525-310D-447C-96A1-06935A8F0961}" presName="tx1" presStyleLbl="revTx" presStyleIdx="3" presStyleCnt="4"/>
      <dgm:spPr/>
    </dgm:pt>
    <dgm:pt modelId="{2B1772CF-6611-48B8-A55F-1CDED67448F2}" type="pres">
      <dgm:prSet presAssocID="{32C1D525-310D-447C-96A1-06935A8F0961}" presName="vert1" presStyleCnt="0"/>
      <dgm:spPr/>
    </dgm:pt>
  </dgm:ptLst>
  <dgm:cxnLst>
    <dgm:cxn modelId="{D4028606-D404-4C80-8F82-0C4397A8FB5A}" type="presOf" srcId="{32C1D525-310D-447C-96A1-06935A8F0961}" destId="{DD701BDF-6C15-4431-9892-109A071297A0}" srcOrd="0" destOrd="0" presId="urn:microsoft.com/office/officeart/2008/layout/LinedList"/>
    <dgm:cxn modelId="{49058E1D-B915-4C20-AACC-8F3C0AE0F7B9}" type="presOf" srcId="{597BF1B2-0B69-4838-AE96-BDB34004EC97}" destId="{A1174E79-D9B0-4E84-B6EF-4FEB17B83C53}" srcOrd="0" destOrd="0" presId="urn:microsoft.com/office/officeart/2008/layout/LinedList"/>
    <dgm:cxn modelId="{8E66C666-421C-447D-B79A-E7492544B536}" srcId="{90510E95-1B41-4689-9229-4AB1464C5287}" destId="{94E60871-7007-4A2F-9B47-6AAA17DA8DCA}" srcOrd="1" destOrd="0" parTransId="{B006D977-8C0D-4C3D-88ED-8573FAAC5701}" sibTransId="{D5189E18-185F-4062-9B05-C1CEA4D4A459}"/>
    <dgm:cxn modelId="{B8E91468-9938-424C-8E4A-6EF42E4114C8}" type="presOf" srcId="{D3389911-AFB0-45A9-83EB-501AB1088069}" destId="{19BDDAF2-8514-4D4E-B548-3BBC75371CB5}" srcOrd="0" destOrd="0" presId="urn:microsoft.com/office/officeart/2008/layout/LinedList"/>
    <dgm:cxn modelId="{10AB0D8B-97C4-4419-9393-261F2BEBB5E0}" srcId="{90510E95-1B41-4689-9229-4AB1464C5287}" destId="{597BF1B2-0B69-4838-AE96-BDB34004EC97}" srcOrd="2" destOrd="0" parTransId="{37424EA7-4D26-4C0E-8E2D-CDE987FF27F2}" sibTransId="{FB8044A5-2199-471A-B353-C0EEF4CB6A60}"/>
    <dgm:cxn modelId="{AC129FB6-E238-41DF-A32B-C169109A8BDC}" srcId="{90510E95-1B41-4689-9229-4AB1464C5287}" destId="{32C1D525-310D-447C-96A1-06935A8F0961}" srcOrd="3" destOrd="0" parTransId="{63D31D2B-1F97-4021-A794-750633ADDEA7}" sibTransId="{D6F0EAEC-9CCC-482B-8780-86BA718B306A}"/>
    <dgm:cxn modelId="{E3B257C4-CCEE-40A2-9CBD-0740CCB69ED4}" srcId="{90510E95-1B41-4689-9229-4AB1464C5287}" destId="{D3389911-AFB0-45A9-83EB-501AB1088069}" srcOrd="0" destOrd="0" parTransId="{C7D14820-1517-4CDF-8942-41B4C3FA4203}" sibTransId="{409A40F9-8E8B-4E0D-99E4-2A2D6676CE2F}"/>
    <dgm:cxn modelId="{D7F6B2C9-3149-4750-85BC-081ED6F91322}" type="presOf" srcId="{90510E95-1B41-4689-9229-4AB1464C5287}" destId="{4ADEF503-728D-4032-A3F7-AC13D8F50AC3}" srcOrd="0" destOrd="0" presId="urn:microsoft.com/office/officeart/2008/layout/LinedList"/>
    <dgm:cxn modelId="{87FB05DE-EEBA-4244-A459-B418CA5F2ABE}" type="presOf" srcId="{94E60871-7007-4A2F-9B47-6AAA17DA8DCA}" destId="{C19934D2-AC75-4AF1-99A7-72DD79CB627A}" srcOrd="0" destOrd="0" presId="urn:microsoft.com/office/officeart/2008/layout/LinedList"/>
    <dgm:cxn modelId="{111D4FFB-1003-4CA0-8ABA-9CC6A3AE68CD}" type="presParOf" srcId="{4ADEF503-728D-4032-A3F7-AC13D8F50AC3}" destId="{CECC6581-3543-4914-AA7A-15B781BCA519}" srcOrd="0" destOrd="0" presId="urn:microsoft.com/office/officeart/2008/layout/LinedList"/>
    <dgm:cxn modelId="{456FCDF3-6F7E-4CC8-8851-86D753328E09}" type="presParOf" srcId="{4ADEF503-728D-4032-A3F7-AC13D8F50AC3}" destId="{94898BD8-7632-43B3-8046-9BD91B8C10C8}" srcOrd="1" destOrd="0" presId="urn:microsoft.com/office/officeart/2008/layout/LinedList"/>
    <dgm:cxn modelId="{FE563253-B3DB-4DDC-8B12-2694A82DCCBE}" type="presParOf" srcId="{94898BD8-7632-43B3-8046-9BD91B8C10C8}" destId="{19BDDAF2-8514-4D4E-B548-3BBC75371CB5}" srcOrd="0" destOrd="0" presId="urn:microsoft.com/office/officeart/2008/layout/LinedList"/>
    <dgm:cxn modelId="{4D2619BA-3C64-4E75-8D75-5A718E05A133}" type="presParOf" srcId="{94898BD8-7632-43B3-8046-9BD91B8C10C8}" destId="{CD8FA3B1-178C-4E85-B208-9334014DE29C}" srcOrd="1" destOrd="0" presId="urn:microsoft.com/office/officeart/2008/layout/LinedList"/>
    <dgm:cxn modelId="{AEBE4189-37CC-410E-AABD-9B4BAB857BA7}" type="presParOf" srcId="{4ADEF503-728D-4032-A3F7-AC13D8F50AC3}" destId="{3C95A48C-CEE6-4C5B-904E-D5936EC776BC}" srcOrd="2" destOrd="0" presId="urn:microsoft.com/office/officeart/2008/layout/LinedList"/>
    <dgm:cxn modelId="{0704EA5E-D62D-458A-AA85-5F00F832AD0C}" type="presParOf" srcId="{4ADEF503-728D-4032-A3F7-AC13D8F50AC3}" destId="{F76CEACB-C12D-4300-B7F5-B465C79E4537}" srcOrd="3" destOrd="0" presId="urn:microsoft.com/office/officeart/2008/layout/LinedList"/>
    <dgm:cxn modelId="{8DC4B6A6-D3CE-444C-A0DE-145EA6DF5A73}" type="presParOf" srcId="{F76CEACB-C12D-4300-B7F5-B465C79E4537}" destId="{C19934D2-AC75-4AF1-99A7-72DD79CB627A}" srcOrd="0" destOrd="0" presId="urn:microsoft.com/office/officeart/2008/layout/LinedList"/>
    <dgm:cxn modelId="{616AA13D-862D-4559-9EDE-917066F684AE}" type="presParOf" srcId="{F76CEACB-C12D-4300-B7F5-B465C79E4537}" destId="{FBAC6A4F-9921-45EE-9F88-A7AFFAB7EE20}" srcOrd="1" destOrd="0" presId="urn:microsoft.com/office/officeart/2008/layout/LinedList"/>
    <dgm:cxn modelId="{AAF11624-566A-4914-9622-96978DFF397F}" type="presParOf" srcId="{4ADEF503-728D-4032-A3F7-AC13D8F50AC3}" destId="{6C23DBC9-7D10-4197-BE83-93AFA867934C}" srcOrd="4" destOrd="0" presId="urn:microsoft.com/office/officeart/2008/layout/LinedList"/>
    <dgm:cxn modelId="{AEFDD820-F625-476B-B0B5-BE71D4C2CDB4}" type="presParOf" srcId="{4ADEF503-728D-4032-A3F7-AC13D8F50AC3}" destId="{38D0C6EF-2EB5-452A-AA4B-11E85F09AD11}" srcOrd="5" destOrd="0" presId="urn:microsoft.com/office/officeart/2008/layout/LinedList"/>
    <dgm:cxn modelId="{C6CF37D8-5EA1-4620-B875-934E606B9839}" type="presParOf" srcId="{38D0C6EF-2EB5-452A-AA4B-11E85F09AD11}" destId="{A1174E79-D9B0-4E84-B6EF-4FEB17B83C53}" srcOrd="0" destOrd="0" presId="urn:microsoft.com/office/officeart/2008/layout/LinedList"/>
    <dgm:cxn modelId="{61782433-902F-4D43-95F1-8B12511FB397}" type="presParOf" srcId="{38D0C6EF-2EB5-452A-AA4B-11E85F09AD11}" destId="{7D897AEB-143B-49D1-A578-1CB6ECB1BD4F}" srcOrd="1" destOrd="0" presId="urn:microsoft.com/office/officeart/2008/layout/LinedList"/>
    <dgm:cxn modelId="{2823ED91-38B9-4017-B318-687A3E889970}" type="presParOf" srcId="{4ADEF503-728D-4032-A3F7-AC13D8F50AC3}" destId="{5109BAB1-E4C5-41B1-97F1-C6A913D08EA8}" srcOrd="6" destOrd="0" presId="urn:microsoft.com/office/officeart/2008/layout/LinedList"/>
    <dgm:cxn modelId="{26C7C1CF-15C4-4028-AB13-8A158C1F0C94}" type="presParOf" srcId="{4ADEF503-728D-4032-A3F7-AC13D8F50AC3}" destId="{AB1F63B0-683F-4111-986A-FA37393E08DC}" srcOrd="7" destOrd="0" presId="urn:microsoft.com/office/officeart/2008/layout/LinedList"/>
    <dgm:cxn modelId="{027D5595-1A4A-4A0E-96EB-CAAD2907A0D9}" type="presParOf" srcId="{AB1F63B0-683F-4111-986A-FA37393E08DC}" destId="{DD701BDF-6C15-4431-9892-109A071297A0}" srcOrd="0" destOrd="0" presId="urn:microsoft.com/office/officeart/2008/layout/LinedList"/>
    <dgm:cxn modelId="{5B80408D-1EE3-47DF-9F7B-7CA5A8A398BE}" type="presParOf" srcId="{AB1F63B0-683F-4111-986A-FA37393E08DC}" destId="{2B1772CF-6611-48B8-A55F-1CDED67448F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AC28D9-2468-4CA2-8E4F-5A1F4E6C1E6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7571CB22-9E1D-43C6-88CB-14C1277FF34F}">
      <dgm:prSet/>
      <dgm:spPr/>
      <dgm:t>
        <a:bodyPr/>
        <a:lstStyle/>
        <a:p>
          <a:r>
            <a:rPr lang="en-CA" b="1"/>
            <a:t>For the GWCA:</a:t>
          </a:r>
          <a:endParaRPr lang="en-US"/>
        </a:p>
      </dgm:t>
    </dgm:pt>
    <dgm:pt modelId="{9FC66C15-3FF9-4D1E-9AE5-712168A8E223}" type="parTrans" cxnId="{42607B6E-86A6-45A0-82DB-A8A1A7488E6F}">
      <dgm:prSet/>
      <dgm:spPr/>
      <dgm:t>
        <a:bodyPr/>
        <a:lstStyle/>
        <a:p>
          <a:endParaRPr lang="en-US"/>
        </a:p>
      </dgm:t>
    </dgm:pt>
    <dgm:pt modelId="{159E76D4-5902-422D-9C76-7D401A838CE7}" type="sibTrans" cxnId="{42607B6E-86A6-45A0-82DB-A8A1A7488E6F}">
      <dgm:prSet/>
      <dgm:spPr/>
      <dgm:t>
        <a:bodyPr/>
        <a:lstStyle/>
        <a:p>
          <a:endParaRPr lang="en-US"/>
        </a:p>
      </dgm:t>
    </dgm:pt>
    <dgm:pt modelId="{6859777C-8B1E-4E81-B948-C7432CA13C88}">
      <dgm:prSet/>
      <dgm:spPr/>
      <dgm:t>
        <a:bodyPr/>
        <a:lstStyle/>
        <a:p>
          <a:r>
            <a:rPr lang="en-CA" dirty="0"/>
            <a:t>Complete our Secondary Plan Submission to the Ontario Land Tribunal by October 28</a:t>
          </a:r>
          <a:r>
            <a:rPr lang="en-CA" baseline="30000" dirty="0"/>
            <a:t>th</a:t>
          </a:r>
          <a:r>
            <a:rPr lang="en-CA" dirty="0"/>
            <a:t> at 4:30 PM</a:t>
          </a:r>
          <a:endParaRPr lang="en-US" dirty="0"/>
        </a:p>
      </dgm:t>
    </dgm:pt>
    <dgm:pt modelId="{16075E9B-45C1-403D-991A-888EB7134432}" type="parTrans" cxnId="{76ECE69B-0CEC-40A5-895E-028EFEDBC22C}">
      <dgm:prSet/>
      <dgm:spPr/>
      <dgm:t>
        <a:bodyPr/>
        <a:lstStyle/>
        <a:p>
          <a:endParaRPr lang="en-US"/>
        </a:p>
      </dgm:t>
    </dgm:pt>
    <dgm:pt modelId="{19E24C0C-6371-4D1D-B6E1-ED8EE6A1E9EF}" type="sibTrans" cxnId="{76ECE69B-0CEC-40A5-895E-028EFEDBC22C}">
      <dgm:prSet/>
      <dgm:spPr/>
      <dgm:t>
        <a:bodyPr/>
        <a:lstStyle/>
        <a:p>
          <a:endParaRPr lang="en-US"/>
        </a:p>
      </dgm:t>
    </dgm:pt>
    <dgm:pt modelId="{88D40C8F-63D9-4713-8E9A-929F60A7F234}">
      <dgm:prSet/>
      <dgm:spPr/>
      <dgm:t>
        <a:bodyPr/>
        <a:lstStyle/>
        <a:p>
          <a:r>
            <a:rPr lang="en-CA" dirty="0"/>
            <a:t>Participate in the November 8</a:t>
          </a:r>
          <a:r>
            <a:rPr lang="en-CA" baseline="30000" dirty="0"/>
            <a:t>th</a:t>
          </a:r>
          <a:r>
            <a:rPr lang="en-CA" dirty="0"/>
            <a:t> OLT Case Management Conference</a:t>
          </a:r>
          <a:endParaRPr lang="en-US" dirty="0"/>
        </a:p>
      </dgm:t>
    </dgm:pt>
    <dgm:pt modelId="{C89AE27F-48EA-48D2-8CF9-24D3EC4CD98F}" type="parTrans" cxnId="{B4196514-69F9-44DD-8982-CA71DF89FAF7}">
      <dgm:prSet/>
      <dgm:spPr/>
      <dgm:t>
        <a:bodyPr/>
        <a:lstStyle/>
        <a:p>
          <a:endParaRPr lang="en-US"/>
        </a:p>
      </dgm:t>
    </dgm:pt>
    <dgm:pt modelId="{602A473A-415F-4C23-94E7-081B7FED5FD4}" type="sibTrans" cxnId="{B4196514-69F9-44DD-8982-CA71DF89FAF7}">
      <dgm:prSet/>
      <dgm:spPr/>
      <dgm:t>
        <a:bodyPr/>
        <a:lstStyle/>
        <a:p>
          <a:endParaRPr lang="en-US"/>
        </a:p>
      </dgm:t>
    </dgm:pt>
    <dgm:pt modelId="{A130E543-FD8E-4F49-A478-3789EBE6455A}">
      <dgm:prSet/>
      <dgm:spPr/>
      <dgm:t>
        <a:bodyPr/>
        <a:lstStyle/>
        <a:p>
          <a:r>
            <a:rPr lang="en-CA" b="1"/>
            <a:t>For the Community:</a:t>
          </a:r>
          <a:endParaRPr lang="en-US"/>
        </a:p>
      </dgm:t>
    </dgm:pt>
    <dgm:pt modelId="{8B6F3E22-646A-47E6-92AB-D51D57773299}" type="parTrans" cxnId="{B8D348FD-2F28-490A-A570-921BB3D32584}">
      <dgm:prSet/>
      <dgm:spPr/>
      <dgm:t>
        <a:bodyPr/>
        <a:lstStyle/>
        <a:p>
          <a:endParaRPr lang="en-US"/>
        </a:p>
      </dgm:t>
    </dgm:pt>
    <dgm:pt modelId="{C3C762F0-0784-49B9-89A8-BF707C21B434}" type="sibTrans" cxnId="{B8D348FD-2F28-490A-A570-921BB3D32584}">
      <dgm:prSet/>
      <dgm:spPr/>
      <dgm:t>
        <a:bodyPr/>
        <a:lstStyle/>
        <a:p>
          <a:endParaRPr lang="en-US"/>
        </a:p>
      </dgm:t>
    </dgm:pt>
    <dgm:pt modelId="{2B430153-6064-4B8E-A720-5142430DA9F6}">
      <dgm:prSet/>
      <dgm:spPr/>
      <dgm:t>
        <a:bodyPr/>
        <a:lstStyle/>
        <a:p>
          <a:endParaRPr lang="en-US" dirty="0"/>
        </a:p>
      </dgm:t>
    </dgm:pt>
    <dgm:pt modelId="{348986EA-7929-4952-B1DE-42A6D4E94975}" type="parTrans" cxnId="{75601F32-45A1-49D3-ADE5-6C572AE19BAB}">
      <dgm:prSet/>
      <dgm:spPr/>
      <dgm:t>
        <a:bodyPr/>
        <a:lstStyle/>
        <a:p>
          <a:endParaRPr lang="en-US"/>
        </a:p>
      </dgm:t>
    </dgm:pt>
    <dgm:pt modelId="{0C6C811E-8B2E-43AE-A700-E9166176F775}" type="sibTrans" cxnId="{75601F32-45A1-49D3-ADE5-6C572AE19BAB}">
      <dgm:prSet/>
      <dgm:spPr/>
      <dgm:t>
        <a:bodyPr/>
        <a:lstStyle/>
        <a:p>
          <a:endParaRPr lang="en-US"/>
        </a:p>
      </dgm:t>
    </dgm:pt>
    <dgm:pt modelId="{BF82A786-0543-4C44-A0F9-DAE2C69469A6}">
      <dgm:prSet/>
      <dgm:spPr/>
      <dgm:t>
        <a:bodyPr/>
        <a:lstStyle/>
        <a:p>
          <a:r>
            <a:rPr lang="en-CA"/>
            <a:t>Support this work by:</a:t>
          </a:r>
        </a:p>
      </dgm:t>
    </dgm:pt>
    <dgm:pt modelId="{55BABB91-A7C5-4165-A479-EB6CEC12DAF1}" type="parTrans" cxnId="{855677C2-F80F-4EFA-BA73-5CA63993EC2B}">
      <dgm:prSet/>
      <dgm:spPr/>
      <dgm:t>
        <a:bodyPr/>
        <a:lstStyle/>
        <a:p>
          <a:endParaRPr lang="en-CA"/>
        </a:p>
      </dgm:t>
    </dgm:pt>
    <dgm:pt modelId="{AF2765D0-3E48-4D68-A9D9-29152D617B1F}" type="sibTrans" cxnId="{855677C2-F80F-4EFA-BA73-5CA63993EC2B}">
      <dgm:prSet/>
      <dgm:spPr/>
      <dgm:t>
        <a:bodyPr/>
        <a:lstStyle/>
        <a:p>
          <a:endParaRPr lang="en-CA"/>
        </a:p>
      </dgm:t>
    </dgm:pt>
    <dgm:pt modelId="{57677059-3587-4BE6-84DE-90FCE821D8DE}">
      <dgm:prSet/>
      <dgm:spPr/>
      <dgm:t>
        <a:bodyPr/>
        <a:lstStyle/>
        <a:p>
          <a:r>
            <a:rPr lang="en-CA" dirty="0"/>
            <a:t>Writing to Legal Counsels, Mayor, Councillors </a:t>
          </a:r>
          <a:endParaRPr lang="en-US" dirty="0"/>
        </a:p>
      </dgm:t>
    </dgm:pt>
    <dgm:pt modelId="{ABABA438-0761-4A87-A426-91BE6686A849}" type="parTrans" cxnId="{78010400-B5C4-4408-B383-B02D0F74516F}">
      <dgm:prSet/>
      <dgm:spPr/>
      <dgm:t>
        <a:bodyPr/>
        <a:lstStyle/>
        <a:p>
          <a:endParaRPr lang="en-CA"/>
        </a:p>
      </dgm:t>
    </dgm:pt>
    <dgm:pt modelId="{0546126D-7DF8-42F6-B02F-35450179FED6}" type="sibTrans" cxnId="{78010400-B5C4-4408-B383-B02D0F74516F}">
      <dgm:prSet/>
      <dgm:spPr/>
      <dgm:t>
        <a:bodyPr/>
        <a:lstStyle/>
        <a:p>
          <a:endParaRPr lang="en-CA"/>
        </a:p>
      </dgm:t>
    </dgm:pt>
    <dgm:pt modelId="{29852CC7-4FDC-44E6-BB3B-B52D9833EE86}">
      <dgm:prSet/>
      <dgm:spPr/>
      <dgm:t>
        <a:bodyPr/>
        <a:lstStyle/>
        <a:p>
          <a:r>
            <a:rPr lang="en-CA" dirty="0"/>
            <a:t>Dial in to the Secondary Plan Case Management Conference hearing on November 8 (10:00 AM) </a:t>
          </a:r>
          <a:endParaRPr lang="en-US" dirty="0"/>
        </a:p>
      </dgm:t>
    </dgm:pt>
    <dgm:pt modelId="{50AE3D9A-80EC-4E4F-8F2D-6CFECBEDA82D}" type="parTrans" cxnId="{0DA03087-7947-4EFD-A635-8E65B3B19797}">
      <dgm:prSet/>
      <dgm:spPr/>
      <dgm:t>
        <a:bodyPr/>
        <a:lstStyle/>
        <a:p>
          <a:endParaRPr lang="en-CA"/>
        </a:p>
      </dgm:t>
    </dgm:pt>
    <dgm:pt modelId="{7500A6A1-0DE7-4D97-91B0-DB4802071AD2}" type="sibTrans" cxnId="{0DA03087-7947-4EFD-A635-8E65B3B19797}">
      <dgm:prSet/>
      <dgm:spPr/>
      <dgm:t>
        <a:bodyPr/>
        <a:lstStyle/>
        <a:p>
          <a:endParaRPr lang="en-CA"/>
        </a:p>
      </dgm:t>
    </dgm:pt>
    <dgm:pt modelId="{B1E3025B-C72F-413B-ADFF-D5C1AAEB7199}">
      <dgm:prSet custT="1"/>
      <dgm:spPr/>
      <dgm:t>
        <a:bodyPr/>
        <a:lstStyle/>
        <a:p>
          <a:pPr>
            <a:buFontTx/>
            <a:buNone/>
          </a:pPr>
          <a:r>
            <a:rPr lang="en-CA" sz="3200" b="1" dirty="0"/>
            <a:t>   </a:t>
          </a:r>
          <a:endParaRPr lang="en-US" sz="2600" dirty="0"/>
        </a:p>
      </dgm:t>
    </dgm:pt>
    <dgm:pt modelId="{0E9939A3-E0B4-4DD5-9195-3E8FE802BCE5}" type="parTrans" cxnId="{BB0A16DD-ECBE-47BC-BB41-D8C8E305452D}">
      <dgm:prSet/>
      <dgm:spPr/>
      <dgm:t>
        <a:bodyPr/>
        <a:lstStyle/>
        <a:p>
          <a:endParaRPr lang="en-CA"/>
        </a:p>
      </dgm:t>
    </dgm:pt>
    <dgm:pt modelId="{83180B90-C886-44D7-8B6D-643778D4C6AB}" type="sibTrans" cxnId="{BB0A16DD-ECBE-47BC-BB41-D8C8E305452D}">
      <dgm:prSet/>
      <dgm:spPr/>
      <dgm:t>
        <a:bodyPr/>
        <a:lstStyle/>
        <a:p>
          <a:endParaRPr lang="en-CA"/>
        </a:p>
      </dgm:t>
    </dgm:pt>
    <dgm:pt modelId="{0C43F160-82CD-489C-BA85-65091F7BE63A}">
      <dgm:prSet custT="1"/>
      <dgm:spPr/>
      <dgm:t>
        <a:bodyPr/>
        <a:lstStyle/>
        <a:p>
          <a:pPr>
            <a:buFontTx/>
            <a:buNone/>
          </a:pPr>
          <a:r>
            <a:rPr lang="en-CA" sz="3200" b="1" dirty="0"/>
            <a:t>   Tell us or send us any additional information you may have</a:t>
          </a:r>
          <a:endParaRPr lang="en-US" sz="2600" dirty="0"/>
        </a:p>
      </dgm:t>
    </dgm:pt>
    <dgm:pt modelId="{FAF660D1-6EAB-4F50-9DC9-75C83AA8C9F2}" type="parTrans" cxnId="{5A3B1BBF-5716-45F1-984A-A386C79D2DD9}">
      <dgm:prSet/>
      <dgm:spPr/>
      <dgm:t>
        <a:bodyPr/>
        <a:lstStyle/>
        <a:p>
          <a:endParaRPr lang="en-CA"/>
        </a:p>
      </dgm:t>
    </dgm:pt>
    <dgm:pt modelId="{51CA420F-56F3-4B02-9FDE-BB4F113086C8}" type="sibTrans" cxnId="{5A3B1BBF-5716-45F1-984A-A386C79D2DD9}">
      <dgm:prSet/>
      <dgm:spPr/>
      <dgm:t>
        <a:bodyPr/>
        <a:lstStyle/>
        <a:p>
          <a:endParaRPr lang="en-CA"/>
        </a:p>
      </dgm:t>
    </dgm:pt>
    <dgm:pt modelId="{E5FADAA7-39FE-48A4-91D0-34DEA74C8243}">
      <dgm:prSet custT="1"/>
      <dgm:spPr/>
      <dgm:t>
        <a:bodyPr/>
        <a:lstStyle/>
        <a:p>
          <a:pPr>
            <a:buFontTx/>
            <a:buNone/>
          </a:pPr>
          <a:endParaRPr lang="en-US" sz="2600" dirty="0"/>
        </a:p>
      </dgm:t>
    </dgm:pt>
    <dgm:pt modelId="{1FDB1280-0206-4DCB-B585-448CF7BDDFF5}" type="parTrans" cxnId="{182D6BB0-E1D1-4DEA-8A95-110CED448DD1}">
      <dgm:prSet/>
      <dgm:spPr/>
      <dgm:t>
        <a:bodyPr/>
        <a:lstStyle/>
        <a:p>
          <a:endParaRPr lang="en-CA"/>
        </a:p>
      </dgm:t>
    </dgm:pt>
    <dgm:pt modelId="{AA948455-0564-4733-B40A-46879D3EF57A}" type="sibTrans" cxnId="{182D6BB0-E1D1-4DEA-8A95-110CED448DD1}">
      <dgm:prSet/>
      <dgm:spPr/>
      <dgm:t>
        <a:bodyPr/>
        <a:lstStyle/>
        <a:p>
          <a:endParaRPr lang="en-CA"/>
        </a:p>
      </dgm:t>
    </dgm:pt>
    <dgm:pt modelId="{577187AD-4018-44A4-84D1-E7D4EB0DBCE1}" type="pres">
      <dgm:prSet presAssocID="{FBAC28D9-2468-4CA2-8E4F-5A1F4E6C1E61}" presName="Name0" presStyleCnt="0">
        <dgm:presLayoutVars>
          <dgm:dir/>
          <dgm:animLvl val="lvl"/>
          <dgm:resizeHandles val="exact"/>
        </dgm:presLayoutVars>
      </dgm:prSet>
      <dgm:spPr/>
    </dgm:pt>
    <dgm:pt modelId="{20995A71-E0EA-4D58-81A4-41857EB00069}" type="pres">
      <dgm:prSet presAssocID="{7571CB22-9E1D-43C6-88CB-14C1277FF34F}" presName="composite" presStyleCnt="0"/>
      <dgm:spPr/>
    </dgm:pt>
    <dgm:pt modelId="{75D2C37A-2789-4EF6-BE67-0A69FC6E76DC}" type="pres">
      <dgm:prSet presAssocID="{7571CB22-9E1D-43C6-88CB-14C1277FF34F}" presName="parTx" presStyleLbl="alignNode1" presStyleIdx="0" presStyleCnt="3">
        <dgm:presLayoutVars>
          <dgm:chMax val="0"/>
          <dgm:chPref val="0"/>
          <dgm:bulletEnabled val="1"/>
        </dgm:presLayoutVars>
      </dgm:prSet>
      <dgm:spPr/>
    </dgm:pt>
    <dgm:pt modelId="{9B492172-71C2-43D1-A355-E85B66494E20}" type="pres">
      <dgm:prSet presAssocID="{7571CB22-9E1D-43C6-88CB-14C1277FF34F}" presName="desTx" presStyleLbl="alignAccFollowNode1" presStyleIdx="0" presStyleCnt="3">
        <dgm:presLayoutVars>
          <dgm:bulletEnabled val="1"/>
        </dgm:presLayoutVars>
      </dgm:prSet>
      <dgm:spPr/>
    </dgm:pt>
    <dgm:pt modelId="{36129099-1596-41C1-B0A8-E1370D267F0E}" type="pres">
      <dgm:prSet presAssocID="{159E76D4-5902-422D-9C76-7D401A838CE7}" presName="space" presStyleCnt="0"/>
      <dgm:spPr/>
    </dgm:pt>
    <dgm:pt modelId="{295FE222-0E57-4E6F-813A-EF8FAF4BB063}" type="pres">
      <dgm:prSet presAssocID="{A130E543-FD8E-4F49-A478-3789EBE6455A}" presName="composite" presStyleCnt="0"/>
      <dgm:spPr/>
    </dgm:pt>
    <dgm:pt modelId="{008F44B2-8AE2-4806-9230-CA10932B2475}" type="pres">
      <dgm:prSet presAssocID="{A130E543-FD8E-4F49-A478-3789EBE6455A}" presName="parTx" presStyleLbl="alignNode1" presStyleIdx="1" presStyleCnt="3">
        <dgm:presLayoutVars>
          <dgm:chMax val="0"/>
          <dgm:chPref val="0"/>
          <dgm:bulletEnabled val="1"/>
        </dgm:presLayoutVars>
      </dgm:prSet>
      <dgm:spPr/>
    </dgm:pt>
    <dgm:pt modelId="{11DE4164-D1F5-470F-9F56-C35178DAB0B0}" type="pres">
      <dgm:prSet presAssocID="{A130E543-FD8E-4F49-A478-3789EBE6455A}" presName="desTx" presStyleLbl="alignAccFollowNode1" presStyleIdx="1" presStyleCnt="3">
        <dgm:presLayoutVars>
          <dgm:bulletEnabled val="1"/>
        </dgm:presLayoutVars>
      </dgm:prSet>
      <dgm:spPr/>
    </dgm:pt>
    <dgm:pt modelId="{6B22B292-39C5-4006-BA0F-403DB666D5DB}" type="pres">
      <dgm:prSet presAssocID="{C3C762F0-0784-49B9-89A8-BF707C21B434}" presName="space" presStyleCnt="0"/>
      <dgm:spPr/>
    </dgm:pt>
    <dgm:pt modelId="{2368A655-9A17-414C-97E7-F1EFDAA973CC}" type="pres">
      <dgm:prSet presAssocID="{2B430153-6064-4B8E-A720-5142430DA9F6}" presName="composite" presStyleCnt="0"/>
      <dgm:spPr/>
    </dgm:pt>
    <dgm:pt modelId="{B2830C05-7ECE-46EF-9ADD-96330BABEA5C}" type="pres">
      <dgm:prSet presAssocID="{2B430153-6064-4B8E-A720-5142430DA9F6}" presName="parTx" presStyleLbl="alignNode1" presStyleIdx="2" presStyleCnt="3">
        <dgm:presLayoutVars>
          <dgm:chMax val="0"/>
          <dgm:chPref val="0"/>
          <dgm:bulletEnabled val="1"/>
        </dgm:presLayoutVars>
      </dgm:prSet>
      <dgm:spPr/>
    </dgm:pt>
    <dgm:pt modelId="{87260D1C-2E80-4F33-AC2E-20646E35A161}" type="pres">
      <dgm:prSet presAssocID="{2B430153-6064-4B8E-A720-5142430DA9F6}" presName="desTx" presStyleLbl="alignAccFollowNode1" presStyleIdx="2" presStyleCnt="3">
        <dgm:presLayoutVars>
          <dgm:bulletEnabled val="1"/>
        </dgm:presLayoutVars>
      </dgm:prSet>
      <dgm:spPr/>
    </dgm:pt>
  </dgm:ptLst>
  <dgm:cxnLst>
    <dgm:cxn modelId="{78010400-B5C4-4408-B383-B02D0F74516F}" srcId="{BF82A786-0543-4C44-A0F9-DAE2C69469A6}" destId="{57677059-3587-4BE6-84DE-90FCE821D8DE}" srcOrd="0" destOrd="0" parTransId="{ABABA438-0761-4A87-A426-91BE6686A849}" sibTransId="{0546126D-7DF8-42F6-B02F-35450179FED6}"/>
    <dgm:cxn modelId="{2B164A07-C3E0-48B0-8B8F-CC7649B2A4C4}" type="presOf" srcId="{29852CC7-4FDC-44E6-BB3B-B52D9833EE86}" destId="{11DE4164-D1F5-470F-9F56-C35178DAB0B0}" srcOrd="0" destOrd="2" presId="urn:microsoft.com/office/officeart/2005/8/layout/hList1"/>
    <dgm:cxn modelId="{B3C2860D-1945-49D5-B918-4E29AA08661C}" type="presOf" srcId="{B1E3025B-C72F-413B-ADFF-D5C1AAEB7199}" destId="{87260D1C-2E80-4F33-AC2E-20646E35A161}" srcOrd="0" destOrd="0" presId="urn:microsoft.com/office/officeart/2005/8/layout/hList1"/>
    <dgm:cxn modelId="{C6BC5713-CEF3-4CB1-A5B0-463097E35E3E}" type="presOf" srcId="{FBAC28D9-2468-4CA2-8E4F-5A1F4E6C1E61}" destId="{577187AD-4018-44A4-84D1-E7D4EB0DBCE1}" srcOrd="0" destOrd="0" presId="urn:microsoft.com/office/officeart/2005/8/layout/hList1"/>
    <dgm:cxn modelId="{B4196514-69F9-44DD-8982-CA71DF89FAF7}" srcId="{7571CB22-9E1D-43C6-88CB-14C1277FF34F}" destId="{88D40C8F-63D9-4713-8E9A-929F60A7F234}" srcOrd="1" destOrd="0" parTransId="{C89AE27F-48EA-48D2-8CF9-24D3EC4CD98F}" sibTransId="{602A473A-415F-4C23-94E7-081B7FED5FD4}"/>
    <dgm:cxn modelId="{099B301E-CDD7-4A32-9257-63D08901C46D}" type="presOf" srcId="{7571CB22-9E1D-43C6-88CB-14C1277FF34F}" destId="{75D2C37A-2789-4EF6-BE67-0A69FC6E76DC}" srcOrd="0" destOrd="0" presId="urn:microsoft.com/office/officeart/2005/8/layout/hList1"/>
    <dgm:cxn modelId="{75601F32-45A1-49D3-ADE5-6C572AE19BAB}" srcId="{FBAC28D9-2468-4CA2-8E4F-5A1F4E6C1E61}" destId="{2B430153-6064-4B8E-A720-5142430DA9F6}" srcOrd="2" destOrd="0" parTransId="{348986EA-7929-4952-B1DE-42A6D4E94975}" sibTransId="{0C6C811E-8B2E-43AE-A700-E9166176F775}"/>
    <dgm:cxn modelId="{CD50A135-1970-44C3-8F48-C7D3898DF180}" type="presOf" srcId="{6859777C-8B1E-4E81-B948-C7432CA13C88}" destId="{9B492172-71C2-43D1-A355-E85B66494E20}" srcOrd="0" destOrd="0" presId="urn:microsoft.com/office/officeart/2005/8/layout/hList1"/>
    <dgm:cxn modelId="{575B613B-84B6-4DFF-B85A-7B403DB27AC4}" type="presOf" srcId="{2B430153-6064-4B8E-A720-5142430DA9F6}" destId="{B2830C05-7ECE-46EF-9ADD-96330BABEA5C}" srcOrd="0" destOrd="0" presId="urn:microsoft.com/office/officeart/2005/8/layout/hList1"/>
    <dgm:cxn modelId="{7EDEB45D-CA9C-4FC3-89F3-CC85D405B779}" type="presOf" srcId="{E5FADAA7-39FE-48A4-91D0-34DEA74C8243}" destId="{87260D1C-2E80-4F33-AC2E-20646E35A161}" srcOrd="0" destOrd="1" presId="urn:microsoft.com/office/officeart/2005/8/layout/hList1"/>
    <dgm:cxn modelId="{7CE0106B-7DCB-43ED-A47D-A8D5CC0C2489}" type="presOf" srcId="{0C43F160-82CD-489C-BA85-65091F7BE63A}" destId="{87260D1C-2E80-4F33-AC2E-20646E35A161}" srcOrd="0" destOrd="2" presId="urn:microsoft.com/office/officeart/2005/8/layout/hList1"/>
    <dgm:cxn modelId="{5668E04D-8910-4872-BDB1-BE2F61B90248}" type="presOf" srcId="{BF82A786-0543-4C44-A0F9-DAE2C69469A6}" destId="{11DE4164-D1F5-470F-9F56-C35178DAB0B0}" srcOrd="0" destOrd="0" presId="urn:microsoft.com/office/officeart/2005/8/layout/hList1"/>
    <dgm:cxn modelId="{42607B6E-86A6-45A0-82DB-A8A1A7488E6F}" srcId="{FBAC28D9-2468-4CA2-8E4F-5A1F4E6C1E61}" destId="{7571CB22-9E1D-43C6-88CB-14C1277FF34F}" srcOrd="0" destOrd="0" parTransId="{9FC66C15-3FF9-4D1E-9AE5-712168A8E223}" sibTransId="{159E76D4-5902-422D-9C76-7D401A838CE7}"/>
    <dgm:cxn modelId="{0DA03087-7947-4EFD-A635-8E65B3B19797}" srcId="{BF82A786-0543-4C44-A0F9-DAE2C69469A6}" destId="{29852CC7-4FDC-44E6-BB3B-B52D9833EE86}" srcOrd="1" destOrd="0" parTransId="{50AE3D9A-80EC-4E4F-8F2D-6CFECBEDA82D}" sibTransId="{7500A6A1-0DE7-4D97-91B0-DB4802071AD2}"/>
    <dgm:cxn modelId="{76ECE69B-0CEC-40A5-895E-028EFEDBC22C}" srcId="{7571CB22-9E1D-43C6-88CB-14C1277FF34F}" destId="{6859777C-8B1E-4E81-B948-C7432CA13C88}" srcOrd="0" destOrd="0" parTransId="{16075E9B-45C1-403D-991A-888EB7134432}" sibTransId="{19E24C0C-6371-4D1D-B6E1-ED8EE6A1E9EF}"/>
    <dgm:cxn modelId="{F9FE6CAE-EF76-4AAF-B65B-B8457AC24DE5}" type="presOf" srcId="{A130E543-FD8E-4F49-A478-3789EBE6455A}" destId="{008F44B2-8AE2-4806-9230-CA10932B2475}" srcOrd="0" destOrd="0" presId="urn:microsoft.com/office/officeart/2005/8/layout/hList1"/>
    <dgm:cxn modelId="{182D6BB0-E1D1-4DEA-8A95-110CED448DD1}" srcId="{2B430153-6064-4B8E-A720-5142430DA9F6}" destId="{E5FADAA7-39FE-48A4-91D0-34DEA74C8243}" srcOrd="1" destOrd="0" parTransId="{1FDB1280-0206-4DCB-B585-448CF7BDDFF5}" sibTransId="{AA948455-0564-4733-B40A-46879D3EF57A}"/>
    <dgm:cxn modelId="{5A3B1BBF-5716-45F1-984A-A386C79D2DD9}" srcId="{2B430153-6064-4B8E-A720-5142430DA9F6}" destId="{0C43F160-82CD-489C-BA85-65091F7BE63A}" srcOrd="2" destOrd="0" parTransId="{FAF660D1-6EAB-4F50-9DC9-75C83AA8C9F2}" sibTransId="{51CA420F-56F3-4B02-9FDE-BB4F113086C8}"/>
    <dgm:cxn modelId="{855677C2-F80F-4EFA-BA73-5CA63993EC2B}" srcId="{A130E543-FD8E-4F49-A478-3789EBE6455A}" destId="{BF82A786-0543-4C44-A0F9-DAE2C69469A6}" srcOrd="0" destOrd="0" parTransId="{55BABB91-A7C5-4165-A479-EB6CEC12DAF1}" sibTransId="{AF2765D0-3E48-4D68-A9D9-29152D617B1F}"/>
    <dgm:cxn modelId="{BB0A16DD-ECBE-47BC-BB41-D8C8E305452D}" srcId="{2B430153-6064-4B8E-A720-5142430DA9F6}" destId="{B1E3025B-C72F-413B-ADFF-D5C1AAEB7199}" srcOrd="0" destOrd="0" parTransId="{0E9939A3-E0B4-4DD5-9195-3E8FE802BCE5}" sibTransId="{83180B90-C886-44D7-8B6D-643778D4C6AB}"/>
    <dgm:cxn modelId="{18202DE2-E1CA-41A9-8CBA-FF1304DF1EF5}" type="presOf" srcId="{57677059-3587-4BE6-84DE-90FCE821D8DE}" destId="{11DE4164-D1F5-470F-9F56-C35178DAB0B0}" srcOrd="0" destOrd="1" presId="urn:microsoft.com/office/officeart/2005/8/layout/hList1"/>
    <dgm:cxn modelId="{9F33F6ED-199C-48D7-8ED4-AA23BE2FDC4C}" type="presOf" srcId="{88D40C8F-63D9-4713-8E9A-929F60A7F234}" destId="{9B492172-71C2-43D1-A355-E85B66494E20}" srcOrd="0" destOrd="1" presId="urn:microsoft.com/office/officeart/2005/8/layout/hList1"/>
    <dgm:cxn modelId="{B8D348FD-2F28-490A-A570-921BB3D32584}" srcId="{FBAC28D9-2468-4CA2-8E4F-5A1F4E6C1E61}" destId="{A130E543-FD8E-4F49-A478-3789EBE6455A}" srcOrd="1" destOrd="0" parTransId="{8B6F3E22-646A-47E6-92AB-D51D57773299}" sibTransId="{C3C762F0-0784-49B9-89A8-BF707C21B434}"/>
    <dgm:cxn modelId="{951007CE-B504-4799-AA2C-84FF6418EF30}" type="presParOf" srcId="{577187AD-4018-44A4-84D1-E7D4EB0DBCE1}" destId="{20995A71-E0EA-4D58-81A4-41857EB00069}" srcOrd="0" destOrd="0" presId="urn:microsoft.com/office/officeart/2005/8/layout/hList1"/>
    <dgm:cxn modelId="{55057AE2-A461-4B2F-AFFA-170110FC44F8}" type="presParOf" srcId="{20995A71-E0EA-4D58-81A4-41857EB00069}" destId="{75D2C37A-2789-4EF6-BE67-0A69FC6E76DC}" srcOrd="0" destOrd="0" presId="urn:microsoft.com/office/officeart/2005/8/layout/hList1"/>
    <dgm:cxn modelId="{51BC4F37-774B-4C3A-AA0B-58C88EA93BE3}" type="presParOf" srcId="{20995A71-E0EA-4D58-81A4-41857EB00069}" destId="{9B492172-71C2-43D1-A355-E85B66494E20}" srcOrd="1" destOrd="0" presId="urn:microsoft.com/office/officeart/2005/8/layout/hList1"/>
    <dgm:cxn modelId="{C2CB54F6-3B35-4668-B161-AC88FA2E9A0D}" type="presParOf" srcId="{577187AD-4018-44A4-84D1-E7D4EB0DBCE1}" destId="{36129099-1596-41C1-B0A8-E1370D267F0E}" srcOrd="1" destOrd="0" presId="urn:microsoft.com/office/officeart/2005/8/layout/hList1"/>
    <dgm:cxn modelId="{D9DF5D36-4623-4F4F-B6FA-5B77532B7B13}" type="presParOf" srcId="{577187AD-4018-44A4-84D1-E7D4EB0DBCE1}" destId="{295FE222-0E57-4E6F-813A-EF8FAF4BB063}" srcOrd="2" destOrd="0" presId="urn:microsoft.com/office/officeart/2005/8/layout/hList1"/>
    <dgm:cxn modelId="{809352CA-7A71-435C-AF2D-435BFFD39A29}" type="presParOf" srcId="{295FE222-0E57-4E6F-813A-EF8FAF4BB063}" destId="{008F44B2-8AE2-4806-9230-CA10932B2475}" srcOrd="0" destOrd="0" presId="urn:microsoft.com/office/officeart/2005/8/layout/hList1"/>
    <dgm:cxn modelId="{B55B6A25-298E-4815-8E68-9F61B4911738}" type="presParOf" srcId="{295FE222-0E57-4E6F-813A-EF8FAF4BB063}" destId="{11DE4164-D1F5-470F-9F56-C35178DAB0B0}" srcOrd="1" destOrd="0" presId="urn:microsoft.com/office/officeart/2005/8/layout/hList1"/>
    <dgm:cxn modelId="{E2941FE1-75F1-484A-B65D-28C2B56BBD48}" type="presParOf" srcId="{577187AD-4018-44A4-84D1-E7D4EB0DBCE1}" destId="{6B22B292-39C5-4006-BA0F-403DB666D5DB}" srcOrd="3" destOrd="0" presId="urn:microsoft.com/office/officeart/2005/8/layout/hList1"/>
    <dgm:cxn modelId="{6FB0EAAA-D366-47D1-A52B-8A41710E9902}" type="presParOf" srcId="{577187AD-4018-44A4-84D1-E7D4EB0DBCE1}" destId="{2368A655-9A17-414C-97E7-F1EFDAA973CC}" srcOrd="4" destOrd="0" presId="urn:microsoft.com/office/officeart/2005/8/layout/hList1"/>
    <dgm:cxn modelId="{9B9DEFBC-049D-49D7-9CF2-293FFBE16206}" type="presParOf" srcId="{2368A655-9A17-414C-97E7-F1EFDAA973CC}" destId="{B2830C05-7ECE-46EF-9ADD-96330BABEA5C}" srcOrd="0" destOrd="0" presId="urn:microsoft.com/office/officeart/2005/8/layout/hList1"/>
    <dgm:cxn modelId="{16489358-C7FD-45BE-B0FC-BFED11C0BD1B}" type="presParOf" srcId="{2368A655-9A17-414C-97E7-F1EFDAA973CC}" destId="{87260D1C-2E80-4F33-AC2E-20646E35A16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2E50-BB99-4347-9595-6DE64252E694}">
      <dsp:nvSpPr>
        <dsp:cNvPr id="0" name=""/>
        <dsp:cNvSpPr/>
      </dsp:nvSpPr>
      <dsp:spPr>
        <a:xfrm>
          <a:off x="0" y="3120"/>
          <a:ext cx="10515600" cy="14150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8FB0B0-0952-4B33-9BC8-0BACBC520766}">
      <dsp:nvSpPr>
        <dsp:cNvPr id="0" name=""/>
        <dsp:cNvSpPr/>
      </dsp:nvSpPr>
      <dsp:spPr>
        <a:xfrm>
          <a:off x="428052" y="321506"/>
          <a:ext cx="779037" cy="7782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917D4A-08E2-4D16-8D3A-23609973A77D}">
      <dsp:nvSpPr>
        <dsp:cNvPr id="0" name=""/>
        <dsp:cNvSpPr/>
      </dsp:nvSpPr>
      <dsp:spPr>
        <a:xfrm>
          <a:off x="1635142" y="3120"/>
          <a:ext cx="8855275" cy="1459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39" tIns="154439" rIns="154439" bIns="154439" numCol="1" spcCol="1270" anchor="ctr" anchorCtr="0">
          <a:noAutofit/>
        </a:bodyPr>
        <a:lstStyle/>
        <a:p>
          <a:pPr marL="0" lvl="0" indent="0" algn="l" defTabSz="1244600">
            <a:lnSpc>
              <a:spcPct val="90000"/>
            </a:lnSpc>
            <a:spcBef>
              <a:spcPct val="0"/>
            </a:spcBef>
            <a:spcAft>
              <a:spcPct val="35000"/>
            </a:spcAft>
            <a:buNone/>
          </a:pPr>
          <a:r>
            <a:rPr lang="en-CA" sz="2800" kern="1200" dirty="0"/>
            <a:t>To bring you up to date on two legal appeals launched by developers to the Ontario Land Tribunal (formerly the Ontario Municipal Board)</a:t>
          </a:r>
          <a:endParaRPr lang="en-US" sz="2800" kern="1200" dirty="0"/>
        </a:p>
      </dsp:txBody>
      <dsp:txXfrm>
        <a:off x="1635142" y="3120"/>
        <a:ext cx="8855275" cy="1459269"/>
      </dsp:txXfrm>
    </dsp:sp>
    <dsp:sp modelId="{13E0BDF8-6F52-4DBE-8554-8FE36B311592}">
      <dsp:nvSpPr>
        <dsp:cNvPr id="0" name=""/>
        <dsp:cNvSpPr/>
      </dsp:nvSpPr>
      <dsp:spPr>
        <a:xfrm>
          <a:off x="0" y="1827207"/>
          <a:ext cx="10515600" cy="14150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9981B1-4048-49E1-BADA-ADA73B45A353}">
      <dsp:nvSpPr>
        <dsp:cNvPr id="0" name=""/>
        <dsp:cNvSpPr/>
      </dsp:nvSpPr>
      <dsp:spPr>
        <a:xfrm>
          <a:off x="428052" y="2145593"/>
          <a:ext cx="779037" cy="7782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516D57-80F1-4909-A7F2-D658EC0162B3}">
      <dsp:nvSpPr>
        <dsp:cNvPr id="0" name=""/>
        <dsp:cNvSpPr/>
      </dsp:nvSpPr>
      <dsp:spPr>
        <a:xfrm>
          <a:off x="1635142" y="1827207"/>
          <a:ext cx="4732020" cy="1459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39" tIns="154439" rIns="154439" bIns="154439" numCol="1" spcCol="1270" anchor="ctr" anchorCtr="0">
          <a:noAutofit/>
        </a:bodyPr>
        <a:lstStyle/>
        <a:p>
          <a:pPr marL="0" lvl="0" indent="0" algn="l" defTabSz="1244600">
            <a:lnSpc>
              <a:spcPct val="90000"/>
            </a:lnSpc>
            <a:spcBef>
              <a:spcPct val="0"/>
            </a:spcBef>
            <a:spcAft>
              <a:spcPct val="35000"/>
            </a:spcAft>
            <a:buNone/>
          </a:pPr>
          <a:r>
            <a:rPr lang="en-CA" sz="2800" kern="1200" dirty="0"/>
            <a:t>1. 102 Confederation Street </a:t>
          </a:r>
          <a:endParaRPr lang="en-US" sz="2800" kern="1200" dirty="0"/>
        </a:p>
      </dsp:txBody>
      <dsp:txXfrm>
        <a:off x="1635142" y="1827207"/>
        <a:ext cx="4732020" cy="1459269"/>
      </dsp:txXfrm>
    </dsp:sp>
    <dsp:sp modelId="{A5BC5EEE-818D-4BB5-B8AF-F2C9F0DC2FFD}">
      <dsp:nvSpPr>
        <dsp:cNvPr id="0" name=""/>
        <dsp:cNvSpPr/>
      </dsp:nvSpPr>
      <dsp:spPr>
        <a:xfrm>
          <a:off x="6367162" y="1827207"/>
          <a:ext cx="4123255" cy="1459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39" tIns="154439" rIns="154439" bIns="154439" numCol="1" spcCol="1270" anchor="ctr" anchorCtr="0">
          <a:noAutofit/>
        </a:bodyPr>
        <a:lstStyle/>
        <a:p>
          <a:pPr marL="0" lvl="0" indent="0" algn="l" defTabSz="1244600">
            <a:lnSpc>
              <a:spcPct val="90000"/>
            </a:lnSpc>
            <a:spcBef>
              <a:spcPct val="0"/>
            </a:spcBef>
            <a:spcAft>
              <a:spcPct val="35000"/>
            </a:spcAft>
            <a:buNone/>
          </a:pPr>
          <a:r>
            <a:rPr lang="en-CA" sz="2800" kern="1200" dirty="0"/>
            <a:t>Glen Williams Estates made the appeal</a:t>
          </a:r>
          <a:endParaRPr lang="en-US" sz="2800" kern="1200" dirty="0"/>
        </a:p>
      </dsp:txBody>
      <dsp:txXfrm>
        <a:off x="6367162" y="1827207"/>
        <a:ext cx="4123255" cy="1459269"/>
      </dsp:txXfrm>
    </dsp:sp>
    <dsp:sp modelId="{8AE59D6F-124A-4BF2-9E23-D1FCAD3CF247}">
      <dsp:nvSpPr>
        <dsp:cNvPr id="0" name=""/>
        <dsp:cNvSpPr/>
      </dsp:nvSpPr>
      <dsp:spPr>
        <a:xfrm>
          <a:off x="0" y="3651294"/>
          <a:ext cx="10515600" cy="14150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2BF2A-F0BB-4DAE-BAD2-40E00DB9F28E}">
      <dsp:nvSpPr>
        <dsp:cNvPr id="0" name=""/>
        <dsp:cNvSpPr/>
      </dsp:nvSpPr>
      <dsp:spPr>
        <a:xfrm>
          <a:off x="428052" y="3969680"/>
          <a:ext cx="779037" cy="7782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88D9DC-001E-4DC7-9815-32068DF71A67}">
      <dsp:nvSpPr>
        <dsp:cNvPr id="0" name=""/>
        <dsp:cNvSpPr/>
      </dsp:nvSpPr>
      <dsp:spPr>
        <a:xfrm>
          <a:off x="1635142" y="3651294"/>
          <a:ext cx="4732020" cy="1459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39" tIns="154439" rIns="154439" bIns="154439" numCol="1" spcCol="1270" anchor="ctr" anchorCtr="0">
          <a:noAutofit/>
        </a:bodyPr>
        <a:lstStyle/>
        <a:p>
          <a:pPr marL="0" lvl="0" indent="0" algn="l" defTabSz="1244600">
            <a:lnSpc>
              <a:spcPct val="90000"/>
            </a:lnSpc>
            <a:spcBef>
              <a:spcPct val="0"/>
            </a:spcBef>
            <a:spcAft>
              <a:spcPct val="35000"/>
            </a:spcAft>
            <a:buNone/>
          </a:pPr>
          <a:r>
            <a:rPr lang="en-CA" sz="2800" kern="1200" dirty="0"/>
            <a:t>2. The Glen Williams Secondary Plan </a:t>
          </a:r>
          <a:endParaRPr lang="en-US" sz="2800" kern="1200" dirty="0"/>
        </a:p>
      </dsp:txBody>
      <dsp:txXfrm>
        <a:off x="1635142" y="3651294"/>
        <a:ext cx="4732020" cy="1459269"/>
      </dsp:txXfrm>
    </dsp:sp>
    <dsp:sp modelId="{5FBB7369-C141-4FC7-B3C2-591BD43FF7F2}">
      <dsp:nvSpPr>
        <dsp:cNvPr id="0" name=""/>
        <dsp:cNvSpPr/>
      </dsp:nvSpPr>
      <dsp:spPr>
        <a:xfrm>
          <a:off x="6367162" y="3651294"/>
          <a:ext cx="4123255" cy="1459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39" tIns="154439" rIns="154439" bIns="154439" numCol="1" spcCol="1270" anchor="ctr" anchorCtr="0">
          <a:noAutofit/>
        </a:bodyPr>
        <a:lstStyle/>
        <a:p>
          <a:pPr marL="0" lvl="0" indent="0" algn="l" defTabSz="1244600">
            <a:lnSpc>
              <a:spcPct val="90000"/>
            </a:lnSpc>
            <a:spcBef>
              <a:spcPct val="0"/>
            </a:spcBef>
            <a:spcAft>
              <a:spcPct val="35000"/>
            </a:spcAft>
            <a:buNone/>
          </a:pPr>
          <a:r>
            <a:rPr lang="en-CA" sz="2800" kern="1200" dirty="0"/>
            <a:t>Glen Williams Estates, Eden Oak and </a:t>
          </a:r>
          <a:r>
            <a:rPr lang="en-CA" sz="2800" kern="1200" dirty="0" err="1"/>
            <a:t>Charlston</a:t>
          </a:r>
          <a:r>
            <a:rPr lang="en-CA" sz="2800" kern="1200" dirty="0"/>
            <a:t> Homes made the appeal</a:t>
          </a:r>
          <a:endParaRPr lang="en-US" sz="2800" kern="1200" dirty="0"/>
        </a:p>
      </dsp:txBody>
      <dsp:txXfrm>
        <a:off x="6367162" y="3651294"/>
        <a:ext cx="4123255" cy="1459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06F75-3E76-422C-AB64-4533C9D40BAA}">
      <dsp:nvSpPr>
        <dsp:cNvPr id="0" name=""/>
        <dsp:cNvSpPr/>
      </dsp:nvSpPr>
      <dsp:spPr>
        <a:xfrm>
          <a:off x="0" y="707092"/>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13E7BF-E368-4208-8014-327792E17824}">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529826-18F8-4A03-B277-1F81DB7EEA0B}">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CA" sz="2500" kern="1200" dirty="0"/>
            <a:t>Glen Williams Estates (102 Confederation) claimed that the Town was </a:t>
          </a:r>
          <a:r>
            <a:rPr lang="en-CA" sz="2500" b="1" kern="1200" dirty="0"/>
            <a:t>moving too slowly in approving their submission</a:t>
          </a:r>
          <a:endParaRPr lang="en-US" sz="2500" b="1" kern="1200" dirty="0"/>
        </a:p>
      </dsp:txBody>
      <dsp:txXfrm>
        <a:off x="1507738" y="707092"/>
        <a:ext cx="9007861" cy="1305401"/>
      </dsp:txXfrm>
    </dsp:sp>
    <dsp:sp modelId="{771667ED-A785-4334-BFB6-FCEB2160D836}">
      <dsp:nvSpPr>
        <dsp:cNvPr id="0" name=""/>
        <dsp:cNvSpPr/>
      </dsp:nvSpPr>
      <dsp:spPr>
        <a:xfrm>
          <a:off x="0" y="2338844"/>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7B765E-E5F7-4800-A442-DDBCE1B4B544}">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76AE64-C92B-4B6C-89BC-14566F9B5666}">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CA" sz="2500" kern="1200" dirty="0"/>
            <a:t>The Town claimed they couldn’t approve their submission unless Glen Williams Estates </a:t>
          </a:r>
          <a:r>
            <a:rPr lang="en-CA" sz="2500" b="1" kern="1200" dirty="0"/>
            <a:t>addressed some outstanding issues</a:t>
          </a:r>
          <a:endParaRPr lang="en-US" sz="2500" b="1" kern="1200" dirty="0"/>
        </a:p>
      </dsp:txBody>
      <dsp:txXfrm>
        <a:off x="1507738" y="2338844"/>
        <a:ext cx="90078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C8337-8CCE-44EA-8786-740A5555966A}">
      <dsp:nvSpPr>
        <dsp:cNvPr id="0" name=""/>
        <dsp:cNvSpPr/>
      </dsp:nvSpPr>
      <dsp:spPr>
        <a:xfrm>
          <a:off x="0" y="23476"/>
          <a:ext cx="10515600" cy="16309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CA" sz="4100" kern="1200" dirty="0"/>
            <a:t>Five legal reasons given, but their reasons boil down to the following: </a:t>
          </a:r>
          <a:endParaRPr lang="en-US" sz="4100" kern="1200" dirty="0"/>
        </a:p>
      </dsp:txBody>
      <dsp:txXfrm>
        <a:off x="79618" y="103094"/>
        <a:ext cx="10356364" cy="1471744"/>
      </dsp:txXfrm>
    </dsp:sp>
    <dsp:sp modelId="{5F0C72FA-E3E6-4740-8F43-7C8FC49B39EB}">
      <dsp:nvSpPr>
        <dsp:cNvPr id="0" name=""/>
        <dsp:cNvSpPr/>
      </dsp:nvSpPr>
      <dsp:spPr>
        <a:xfrm>
          <a:off x="0" y="1654456"/>
          <a:ext cx="10515600" cy="2673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CA" sz="3200" b="1" kern="1200" dirty="0"/>
            <a:t>Not good land use planning</a:t>
          </a:r>
          <a:endParaRPr lang="en-US" sz="3200" b="1" kern="1200" dirty="0"/>
        </a:p>
        <a:p>
          <a:pPr marL="285750" lvl="1" indent="-285750" algn="l" defTabSz="1422400">
            <a:lnSpc>
              <a:spcPct val="90000"/>
            </a:lnSpc>
            <a:spcBef>
              <a:spcPct val="0"/>
            </a:spcBef>
            <a:spcAft>
              <a:spcPct val="20000"/>
            </a:spcAft>
            <a:buChar char="•"/>
          </a:pPr>
          <a:r>
            <a:rPr lang="en-CA" sz="3200" b="1" kern="1200" dirty="0"/>
            <a:t>Not in the public interest</a:t>
          </a:r>
          <a:endParaRPr lang="en-US" sz="3200" b="1" kern="1200" dirty="0"/>
        </a:p>
        <a:p>
          <a:pPr marL="285750" lvl="1" indent="-285750" algn="l" defTabSz="1422400">
            <a:lnSpc>
              <a:spcPct val="90000"/>
            </a:lnSpc>
            <a:spcBef>
              <a:spcPct val="0"/>
            </a:spcBef>
            <a:spcAft>
              <a:spcPct val="20000"/>
            </a:spcAft>
            <a:buChar char="•"/>
          </a:pPr>
          <a:r>
            <a:rPr lang="en-CA" sz="3200" b="1" kern="1200" dirty="0"/>
            <a:t>Hamlet buffers not based on science</a:t>
          </a:r>
          <a:endParaRPr lang="en-US" sz="3200" b="1" kern="1200" dirty="0"/>
        </a:p>
        <a:p>
          <a:pPr marL="285750" lvl="1" indent="-285750" algn="l" defTabSz="1422400">
            <a:lnSpc>
              <a:spcPct val="90000"/>
            </a:lnSpc>
            <a:spcBef>
              <a:spcPct val="0"/>
            </a:spcBef>
            <a:spcAft>
              <a:spcPct val="20000"/>
            </a:spcAft>
            <a:buChar char="•"/>
          </a:pPr>
          <a:r>
            <a:rPr lang="en-CA" sz="3200" b="1" kern="1200" dirty="0"/>
            <a:t>Our Secondary Plan does not align with the provincial interest</a:t>
          </a:r>
          <a:endParaRPr lang="en-US" sz="3200" b="1" kern="1200" dirty="0"/>
        </a:p>
      </dsp:txBody>
      <dsp:txXfrm>
        <a:off x="0" y="1654456"/>
        <a:ext cx="10515600" cy="2673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7BEE4-9B0D-4E0E-893C-F117958F5B64}">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D44A52-CD94-4B27-822A-FBFEB394E225}">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a:t>The Case Management Conference is scheduled for November 8</a:t>
          </a:r>
          <a:r>
            <a:rPr lang="en-CA" sz="3600" kern="1200" baseline="30000"/>
            <a:t>th</a:t>
          </a:r>
          <a:r>
            <a:rPr lang="en-CA" sz="3600" kern="1200"/>
            <a:t>, 2022</a:t>
          </a:r>
          <a:endParaRPr lang="en-US" sz="3600" kern="1200"/>
        </a:p>
      </dsp:txBody>
      <dsp:txXfrm>
        <a:off x="0" y="2700"/>
        <a:ext cx="6291714" cy="1841777"/>
      </dsp:txXfrm>
    </dsp:sp>
    <dsp:sp modelId="{78C347D0-97AC-4484-8DC4-A4F3B04C537D}">
      <dsp:nvSpPr>
        <dsp:cNvPr id="0" name=""/>
        <dsp:cNvSpPr/>
      </dsp:nvSpPr>
      <dsp:spPr>
        <a:xfrm>
          <a:off x="0" y="1844478"/>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56DC1-F108-4378-BF47-BBEFE967ED30}">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dirty="0"/>
            <a:t>Our application must be in by Friday October 28</a:t>
          </a:r>
          <a:r>
            <a:rPr lang="en-CA" sz="3600" kern="1200" baseline="30000" dirty="0"/>
            <a:t>th</a:t>
          </a:r>
          <a:r>
            <a:rPr lang="en-CA" sz="3600" kern="1200" dirty="0"/>
            <a:t>.</a:t>
          </a:r>
          <a:endParaRPr lang="en-US" sz="3600" kern="1200" dirty="0"/>
        </a:p>
      </dsp:txBody>
      <dsp:txXfrm>
        <a:off x="0" y="1844478"/>
        <a:ext cx="6291714" cy="1841777"/>
      </dsp:txXfrm>
    </dsp:sp>
    <dsp:sp modelId="{E6527D7D-F844-46E4-A5AA-3F7901D9C01F}">
      <dsp:nvSpPr>
        <dsp:cNvPr id="0" name=""/>
        <dsp:cNvSpPr/>
      </dsp:nvSpPr>
      <dsp:spPr>
        <a:xfrm>
          <a:off x="0" y="3686256"/>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72B563-101F-4361-A4BA-07147AF2A05C}">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dirty="0"/>
            <a:t>Our application and our reasons for asking for </a:t>
          </a:r>
          <a:r>
            <a:rPr lang="en-CA" sz="3600" b="1" kern="1200" dirty="0"/>
            <a:t>party</a:t>
          </a:r>
          <a:r>
            <a:rPr lang="en-CA" sz="3600" kern="1200" dirty="0"/>
            <a:t> status will be available on our website.</a:t>
          </a:r>
          <a:endParaRPr lang="en-US" sz="3600" kern="1200" dirty="0"/>
        </a:p>
      </dsp:txBody>
      <dsp:txXfrm>
        <a:off x="0" y="3686256"/>
        <a:ext cx="6291714" cy="1841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C6581-3543-4914-AA7A-15B781BCA519}">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DDAF2-8514-4D4E-B548-3BBC75371CB5}">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a:t>Our history with previous secondary plans and appeals</a:t>
          </a:r>
          <a:endParaRPr lang="en-US" sz="3100" kern="1200"/>
        </a:p>
      </dsp:txBody>
      <dsp:txXfrm>
        <a:off x="0" y="0"/>
        <a:ext cx="6291714" cy="1382683"/>
      </dsp:txXfrm>
    </dsp:sp>
    <dsp:sp modelId="{3C95A48C-CEE6-4C5B-904E-D5936EC776BC}">
      <dsp:nvSpPr>
        <dsp:cNvPr id="0" name=""/>
        <dsp:cNvSpPr/>
      </dsp:nvSpPr>
      <dsp:spPr>
        <a:xfrm>
          <a:off x="0" y="1382683"/>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934D2-AC75-4AF1-99A7-72DD79CB627A}">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a:t>All plans and references to ‘hamlet buffers’ are in the public interest</a:t>
          </a:r>
          <a:endParaRPr lang="en-US" sz="3100" kern="1200"/>
        </a:p>
      </dsp:txBody>
      <dsp:txXfrm>
        <a:off x="0" y="1382683"/>
        <a:ext cx="6291714" cy="1382683"/>
      </dsp:txXfrm>
    </dsp:sp>
    <dsp:sp modelId="{6C23DBC9-7D10-4197-BE83-93AFA867934C}">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74E79-D9B0-4E84-B6EF-4FEB17B83C53}">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a:t>The Secondary Plan was sufficiently vetted by experts and approved</a:t>
          </a:r>
          <a:endParaRPr lang="en-US" sz="3100" kern="1200"/>
        </a:p>
      </dsp:txBody>
      <dsp:txXfrm>
        <a:off x="0" y="2765367"/>
        <a:ext cx="6291714" cy="1382683"/>
      </dsp:txXfrm>
    </dsp:sp>
    <dsp:sp modelId="{5109BAB1-E4C5-41B1-97F1-C6A913D08EA8}">
      <dsp:nvSpPr>
        <dsp:cNvPr id="0" name=""/>
        <dsp:cNvSpPr/>
      </dsp:nvSpPr>
      <dsp:spPr>
        <a:xfrm>
          <a:off x="0" y="4148051"/>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01BDF-6C15-4431-9892-109A071297A0}">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a:t>There will be a focus on the Glen’s unique natural and sensitive features</a:t>
          </a:r>
          <a:endParaRPr lang="en-US" sz="3100" kern="1200"/>
        </a:p>
      </dsp:txBody>
      <dsp:txXfrm>
        <a:off x="0" y="4148051"/>
        <a:ext cx="6291714" cy="13826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2C37A-2789-4EF6-BE67-0A69FC6E76DC}">
      <dsp:nvSpPr>
        <dsp:cNvPr id="0" name=""/>
        <dsp:cNvSpPr/>
      </dsp:nvSpPr>
      <dsp:spPr>
        <a:xfrm>
          <a:off x="3662" y="93062"/>
          <a:ext cx="3570803"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CA" sz="2600" b="1" kern="1200"/>
            <a:t>For the GWCA:</a:t>
          </a:r>
          <a:endParaRPr lang="en-US" sz="2600" kern="1200"/>
        </a:p>
      </dsp:txBody>
      <dsp:txXfrm>
        <a:off x="3662" y="93062"/>
        <a:ext cx="3570803" cy="748800"/>
      </dsp:txXfrm>
    </dsp:sp>
    <dsp:sp modelId="{9B492172-71C2-43D1-A355-E85B66494E20}">
      <dsp:nvSpPr>
        <dsp:cNvPr id="0" name=""/>
        <dsp:cNvSpPr/>
      </dsp:nvSpPr>
      <dsp:spPr>
        <a:xfrm>
          <a:off x="3662" y="841862"/>
          <a:ext cx="3570803" cy="419521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CA" sz="2600" kern="1200" dirty="0"/>
            <a:t>Complete our Secondary Plan Submission to the Ontario Land Tribunal by October 28</a:t>
          </a:r>
          <a:r>
            <a:rPr lang="en-CA" sz="2600" kern="1200" baseline="30000" dirty="0"/>
            <a:t>th</a:t>
          </a:r>
          <a:r>
            <a:rPr lang="en-CA" sz="2600" kern="1200" dirty="0"/>
            <a:t> at 4:30 PM</a:t>
          </a:r>
          <a:endParaRPr lang="en-US" sz="2600" kern="1200" dirty="0"/>
        </a:p>
        <a:p>
          <a:pPr marL="228600" lvl="1" indent="-228600" algn="l" defTabSz="1155700">
            <a:lnSpc>
              <a:spcPct val="90000"/>
            </a:lnSpc>
            <a:spcBef>
              <a:spcPct val="0"/>
            </a:spcBef>
            <a:spcAft>
              <a:spcPct val="15000"/>
            </a:spcAft>
            <a:buChar char="•"/>
          </a:pPr>
          <a:r>
            <a:rPr lang="en-CA" sz="2600" kern="1200" dirty="0"/>
            <a:t>Participate in the November 8</a:t>
          </a:r>
          <a:r>
            <a:rPr lang="en-CA" sz="2600" kern="1200" baseline="30000" dirty="0"/>
            <a:t>th</a:t>
          </a:r>
          <a:r>
            <a:rPr lang="en-CA" sz="2600" kern="1200" dirty="0"/>
            <a:t> OLT Case Management Conference</a:t>
          </a:r>
          <a:endParaRPr lang="en-US" sz="2600" kern="1200" dirty="0"/>
        </a:p>
      </dsp:txBody>
      <dsp:txXfrm>
        <a:off x="3662" y="841862"/>
        <a:ext cx="3570803" cy="4195217"/>
      </dsp:txXfrm>
    </dsp:sp>
    <dsp:sp modelId="{008F44B2-8AE2-4806-9230-CA10932B2475}">
      <dsp:nvSpPr>
        <dsp:cNvPr id="0" name=""/>
        <dsp:cNvSpPr/>
      </dsp:nvSpPr>
      <dsp:spPr>
        <a:xfrm>
          <a:off x="4074378" y="93062"/>
          <a:ext cx="3570803" cy="7488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CA" sz="2600" b="1" kern="1200"/>
            <a:t>For the Community:</a:t>
          </a:r>
          <a:endParaRPr lang="en-US" sz="2600" kern="1200"/>
        </a:p>
      </dsp:txBody>
      <dsp:txXfrm>
        <a:off x="4074378" y="93062"/>
        <a:ext cx="3570803" cy="748800"/>
      </dsp:txXfrm>
    </dsp:sp>
    <dsp:sp modelId="{11DE4164-D1F5-470F-9F56-C35178DAB0B0}">
      <dsp:nvSpPr>
        <dsp:cNvPr id="0" name=""/>
        <dsp:cNvSpPr/>
      </dsp:nvSpPr>
      <dsp:spPr>
        <a:xfrm>
          <a:off x="4074378" y="841862"/>
          <a:ext cx="3570803" cy="4195217"/>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CA" sz="2600" kern="1200"/>
            <a:t>Support this work by:</a:t>
          </a:r>
        </a:p>
        <a:p>
          <a:pPr marL="457200" lvl="2" indent="-228600" algn="l" defTabSz="1155700">
            <a:lnSpc>
              <a:spcPct val="90000"/>
            </a:lnSpc>
            <a:spcBef>
              <a:spcPct val="0"/>
            </a:spcBef>
            <a:spcAft>
              <a:spcPct val="15000"/>
            </a:spcAft>
            <a:buChar char="•"/>
          </a:pPr>
          <a:r>
            <a:rPr lang="en-CA" sz="2600" kern="1200" dirty="0"/>
            <a:t>Writing to Legal Counsels, Mayor, Councillors </a:t>
          </a:r>
          <a:endParaRPr lang="en-US" sz="2600" kern="1200" dirty="0"/>
        </a:p>
        <a:p>
          <a:pPr marL="457200" lvl="2" indent="-228600" algn="l" defTabSz="1155700">
            <a:lnSpc>
              <a:spcPct val="90000"/>
            </a:lnSpc>
            <a:spcBef>
              <a:spcPct val="0"/>
            </a:spcBef>
            <a:spcAft>
              <a:spcPct val="15000"/>
            </a:spcAft>
            <a:buChar char="•"/>
          </a:pPr>
          <a:r>
            <a:rPr lang="en-CA" sz="2600" kern="1200" dirty="0"/>
            <a:t>Dial in to the Secondary Plan Case Management Conference hearing on November 8 (10:00 AM) </a:t>
          </a:r>
          <a:endParaRPr lang="en-US" sz="2600" kern="1200" dirty="0"/>
        </a:p>
      </dsp:txBody>
      <dsp:txXfrm>
        <a:off x="4074378" y="841862"/>
        <a:ext cx="3570803" cy="4195217"/>
      </dsp:txXfrm>
    </dsp:sp>
    <dsp:sp modelId="{B2830C05-7ECE-46EF-9ADD-96330BABEA5C}">
      <dsp:nvSpPr>
        <dsp:cNvPr id="0" name=""/>
        <dsp:cNvSpPr/>
      </dsp:nvSpPr>
      <dsp:spPr>
        <a:xfrm>
          <a:off x="8145094" y="93062"/>
          <a:ext cx="3570803" cy="7488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8145094" y="93062"/>
        <a:ext cx="3570803" cy="748800"/>
      </dsp:txXfrm>
    </dsp:sp>
    <dsp:sp modelId="{87260D1C-2E80-4F33-AC2E-20646E35A161}">
      <dsp:nvSpPr>
        <dsp:cNvPr id="0" name=""/>
        <dsp:cNvSpPr/>
      </dsp:nvSpPr>
      <dsp:spPr>
        <a:xfrm>
          <a:off x="8145094" y="841862"/>
          <a:ext cx="3570803" cy="419521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Tx/>
            <a:buNone/>
          </a:pPr>
          <a:r>
            <a:rPr lang="en-CA" sz="3200" b="1" kern="1200" dirty="0"/>
            <a:t>   </a:t>
          </a:r>
          <a:endParaRPr lang="en-US" sz="2600" kern="1200" dirty="0"/>
        </a:p>
        <a:p>
          <a:pPr marL="228600" lvl="1" indent="-228600" algn="l" defTabSz="1155700">
            <a:lnSpc>
              <a:spcPct val="90000"/>
            </a:lnSpc>
            <a:spcBef>
              <a:spcPct val="0"/>
            </a:spcBef>
            <a:spcAft>
              <a:spcPct val="15000"/>
            </a:spcAft>
            <a:buFontTx/>
            <a:buNone/>
          </a:pPr>
          <a:endParaRPr lang="en-US" sz="2600" kern="1200" dirty="0"/>
        </a:p>
        <a:p>
          <a:pPr marL="285750" lvl="1" indent="-285750" algn="l" defTabSz="1422400">
            <a:lnSpc>
              <a:spcPct val="90000"/>
            </a:lnSpc>
            <a:spcBef>
              <a:spcPct val="0"/>
            </a:spcBef>
            <a:spcAft>
              <a:spcPct val="15000"/>
            </a:spcAft>
            <a:buFontTx/>
            <a:buNone/>
          </a:pPr>
          <a:r>
            <a:rPr lang="en-CA" sz="3200" b="1" kern="1200" dirty="0"/>
            <a:t>   Tell us or send us any additional information you may have</a:t>
          </a:r>
          <a:endParaRPr lang="en-US" sz="2600" kern="1200" dirty="0"/>
        </a:p>
      </dsp:txBody>
      <dsp:txXfrm>
        <a:off x="8145094" y="841862"/>
        <a:ext cx="3570803" cy="41952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D8AEE-5AA4-4590-BF7A-EC8A30B0FEEB}" type="datetimeFigureOut">
              <a:rPr lang="en-CA" smtClean="0"/>
              <a:t>2022-10-27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DAC5D-D6EC-4DB6-BBEF-13BA5B8572FD}" type="slidenum">
              <a:rPr lang="en-CA" smtClean="0"/>
              <a:t>‹#›</a:t>
            </a:fld>
            <a:endParaRPr lang="en-CA"/>
          </a:p>
        </p:txBody>
      </p:sp>
    </p:spTree>
    <p:extLst>
      <p:ext uri="{BB962C8B-B14F-4D97-AF65-F5344CB8AC3E}">
        <p14:creationId xmlns:p14="http://schemas.microsoft.com/office/powerpoint/2010/main" val="424277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Good evening</a:t>
            </a:r>
          </a:p>
          <a:p>
            <a:r>
              <a:rPr lang="en-CA" dirty="0"/>
              <a:t>Thanks very much for joining us tonight so we can share what’s going on with the most recent development issues</a:t>
            </a:r>
          </a:p>
          <a:p>
            <a:r>
              <a:rPr lang="en-CA" dirty="0"/>
              <a:t>And the most recent development and most concerning issues are that all the developers in the Glen have gone to the Ontario Land Tribunal (formerly the Ontario Municipal Board) to get the rules changed for their own accommodation.  This has taken the Town and the GWCA by surprise. </a:t>
            </a:r>
          </a:p>
          <a:p>
            <a:endParaRPr lang="en-CA" dirty="0"/>
          </a:p>
          <a:p>
            <a:r>
              <a:rPr lang="en-CA" dirty="0"/>
              <a:t>The format for this evening is Joan Griffin, the GWCA President, is going to give us the essential information about these appeals on this 10 slide </a:t>
            </a:r>
            <a:r>
              <a:rPr lang="en-CA" dirty="0" err="1"/>
              <a:t>powerpoint</a:t>
            </a:r>
            <a:r>
              <a:rPr lang="en-CA" dirty="0"/>
              <a:t>.  We will leave everyone muted </a:t>
            </a:r>
            <a:r>
              <a:rPr lang="en-CA" dirty="0" err="1"/>
              <a:t>til</a:t>
            </a:r>
            <a:r>
              <a:rPr lang="en-CA" dirty="0"/>
              <a:t> the end.  If you have questions or comments as she’s presenting, put them into the chat or make note of them so you can raise them at the end.  We hope this meeting won’t last more than an hour.  We are going to record it to make sure we hear everyone on this and get it onto our website so others can be made aware. </a:t>
            </a:r>
          </a:p>
          <a:p>
            <a:endParaRPr lang="en-CA" dirty="0"/>
          </a:p>
          <a:p>
            <a:r>
              <a:rPr lang="en-CA" dirty="0"/>
              <a:t>We likely can’t answer all your questions tonight – but we will follow-up with you and we do want to focus tonight on the two major appeals that have gone to the OLT.  Right now, these are the most pressing development issues.</a:t>
            </a:r>
          </a:p>
          <a:p>
            <a:endParaRPr lang="en-CA" dirty="0"/>
          </a:p>
          <a:p>
            <a:r>
              <a:rPr lang="en-CA"/>
              <a:t>So Joan is going to start us off – I’ll play slide toggler and then we will both make sure the questions and comments are addressed later on.</a:t>
            </a:r>
          </a:p>
          <a:p>
            <a:endParaRPr lang="en-CA" dirty="0"/>
          </a:p>
        </p:txBody>
      </p:sp>
      <p:sp>
        <p:nvSpPr>
          <p:cNvPr id="4" name="Slide Number Placeholder 3"/>
          <p:cNvSpPr>
            <a:spLocks noGrp="1"/>
          </p:cNvSpPr>
          <p:nvPr>
            <p:ph type="sldNum" sz="quarter" idx="5"/>
          </p:nvPr>
        </p:nvSpPr>
        <p:spPr/>
        <p:txBody>
          <a:bodyPr/>
          <a:lstStyle/>
          <a:p>
            <a:fld id="{F49DAC5D-D6EC-4DB6-BBEF-13BA5B8572FD}" type="slidenum">
              <a:rPr lang="en-CA" smtClean="0"/>
              <a:t>1</a:t>
            </a:fld>
            <a:endParaRPr lang="en-CA"/>
          </a:p>
        </p:txBody>
      </p:sp>
    </p:spTree>
    <p:extLst>
      <p:ext uri="{BB962C8B-B14F-4D97-AF65-F5344CB8AC3E}">
        <p14:creationId xmlns:p14="http://schemas.microsoft.com/office/powerpoint/2010/main" val="2735014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GWCA Secondary Plan Submission Outline</a:t>
            </a:r>
            <a:endParaRPr lang="en-CA" sz="1800" dirty="0">
              <a:effectLst/>
              <a:latin typeface="Times New Roman" panose="02020603050405020304" pitchFamily="18" charset="0"/>
              <a:ea typeface="Times New Roman" panose="02020603050405020304" pitchFamily="18" charset="0"/>
            </a:endParaRPr>
          </a:p>
          <a:p>
            <a:r>
              <a:rPr lang="en-CA"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high-level overview of how we are approaching the writing of our submission is outlined below.  We felt it important in this submission to:</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Profile our history with previous and active Secondary Plans and developments.</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Shine a light on the extent of public engagement in the creation of the plan. GWCA and other glen hamlet residents, business owners provided input throughout the review period.  This plan was created in the public interest.</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will call out buffers with continued supporting arguments – buffers as defined in the plan are in the ‘public interest’, and must be conveyed to the town.</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will call out the sufficient vetting and approval processes that occurred against all levels of regulatory plans, policies, tools prior to approval.</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will focus on the extensive, sensitive and special features of the Glen and elements within the plan that have been put in place to protect them.</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want to impart on the Tribunal that as a residents’ association we can bring forward a perspective that is unique and may not be shared by the Town or the Developer.  </a:t>
            </a:r>
            <a:endParaRPr lang="en-CA" sz="1800" dirty="0">
              <a:effectLst/>
              <a:latin typeface="Times New Roman" panose="02020603050405020304" pitchFamily="18" charset="0"/>
              <a:ea typeface="Times New Roman" panose="02020603050405020304" pitchFamily="18" charset="0"/>
            </a:endParaRPr>
          </a:p>
          <a:p>
            <a:endPar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also want to showcase that:</a:t>
            </a:r>
          </a:p>
          <a:p>
            <a:endPar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represent many people who live and work in the Glen.  </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Any development / land use issues impact not only property values but the quality of life for residents and the character of the community.  </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While Town representatives and </a:t>
            </a:r>
            <a:r>
              <a:rPr lang="en-US" sz="18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Councillors</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may change with the passage of time, we represent people who will live with any new developments for decades to come. </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49DAC5D-D6EC-4DB6-BBEF-13BA5B8572FD}" type="slidenum">
              <a:rPr lang="en-CA" smtClean="0"/>
              <a:t>10</a:t>
            </a:fld>
            <a:endParaRPr lang="en-CA"/>
          </a:p>
        </p:txBody>
      </p:sp>
    </p:spTree>
    <p:extLst>
      <p:ext uri="{BB962C8B-B14F-4D97-AF65-F5344CB8AC3E}">
        <p14:creationId xmlns:p14="http://schemas.microsoft.com/office/powerpoint/2010/main" val="3440051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CA"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Next Steps</a:t>
            </a:r>
            <a:endParaRPr lang="en-CA" sz="1800" dirty="0">
              <a:effectLst/>
              <a:latin typeface="Times New Roman" panose="02020603050405020304" pitchFamily="18" charset="0"/>
              <a:ea typeface="Times New Roman" panose="02020603050405020304" pitchFamily="18" charset="0"/>
            </a:endParaRPr>
          </a:p>
          <a:p>
            <a:r>
              <a:rPr lang="en-CA"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will continue to keep you posted via:</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Our fb page</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18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Newsblasts</a:t>
            </a: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/newsletters via email</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Posting key documents to our website.</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will post a sample letter on our website that you can use to send to legal counsels, mayor and councillors.</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is power and strength in a collective voice. They need to hear from residents directly as well.</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Feel free to share it with neighbours, friends etc. </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you feel we have missed anything please email us, send us information.</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CA" dirty="0"/>
          </a:p>
        </p:txBody>
      </p:sp>
      <p:sp>
        <p:nvSpPr>
          <p:cNvPr id="4" name="Slide Number Placeholder 3"/>
          <p:cNvSpPr>
            <a:spLocks noGrp="1"/>
          </p:cNvSpPr>
          <p:nvPr>
            <p:ph type="sldNum" sz="quarter" idx="5"/>
          </p:nvPr>
        </p:nvSpPr>
        <p:spPr/>
        <p:txBody>
          <a:bodyPr/>
          <a:lstStyle/>
          <a:p>
            <a:fld id="{F49DAC5D-D6EC-4DB6-BBEF-13BA5B8572FD}" type="slidenum">
              <a:rPr lang="en-CA" smtClean="0"/>
              <a:t>11</a:t>
            </a:fld>
            <a:endParaRPr lang="en-CA"/>
          </a:p>
        </p:txBody>
      </p:sp>
    </p:spTree>
    <p:extLst>
      <p:ext uri="{BB962C8B-B14F-4D97-AF65-F5344CB8AC3E}">
        <p14:creationId xmlns:p14="http://schemas.microsoft.com/office/powerpoint/2010/main" val="75977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Why we are here tonight</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session is intended to bring you up to date on the two appeals launched by developers to the OLT formerly the OMB.</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1</a:t>
            </a:r>
            <a:r>
              <a:rPr lang="en-CA" sz="180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is the appeal filed by Glen Williams Estates the developer of 102 Confederation St. for 34 homes </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parcel of land contains considerable valley lands for anyone who is not familiar with it, it is bordered on two sides by designated natural heritage system lands as well to the north by designated greenbelt lands.</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GWCA was made aware of the appeal on September 26, 2022.</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first hearing for this appeal was held this past Monday, October 24, 2022.</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GWCA was made aware of the 2</a:t>
            </a:r>
            <a:r>
              <a:rPr lang="en-CA" sz="1800" kern="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a:t>
            </a: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appeal against the Glen Williams Secondary Plan on September 27, 2022.  The GWCA received this notice as we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appeared as a delegation and submitted written comments at the June 14th, 2021, Public Meeting during the review.</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has been a Glen Williams Secondary Plan since 2007.</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Secondary Plan </a:t>
            </a:r>
            <a:r>
              <a:rPr lang="en-CA" sz="18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a land use plan for a particular area of a municipality that is prepared as an amendment to an official plan. </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Typically, a secondary plan will provide more detailed policies for the area it covers, such as special features, cultural heritage, public spaces, parks and urban design.</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Secondary plans guide how the Official Plan regional policies are put in place for smaller municipalities.</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review was undertaken of the Plan beginning in April 2020.</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review was required as the 2007 version of the plan preceded a number of Provincial and Regional Plans which had revised policy directions for growth and development in Ontario. </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as Town staff and the GWCA had identified a number of issues that required further review and consideration as well.</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are many stakeholders that contribute to a secondary plan including:</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Glen Williams residents and landowners</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Local businesses and business-owners</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GWCA</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Town of Halton Hills Climate Change Action Task-force</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Heritage Halton Hills Committee</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Mayor’s Youth Action Committee</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Credit Valley Conservation;</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Region of Halton</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Builders/Developers</a:t>
            </a:r>
            <a:endParaRPr lang="en-CA"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Other interested stakeholders.</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addition to the input of these stakeholders the plan is vetted to ensure alignment to </a:t>
            </a:r>
            <a:endParaRPr lang="en-CA" sz="1800" dirty="0">
              <a:effectLst/>
              <a:latin typeface="Times New Roman" panose="02020603050405020304" pitchFamily="18" charset="0"/>
              <a:ea typeface="Times New Roman" panose="02020603050405020304" pitchFamily="18" charset="0"/>
            </a:endParaRPr>
          </a:p>
          <a:p>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Provincial Statutes:</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Planning Act, Places to Grow Act, Greenbelt Act</a:t>
            </a:r>
            <a:endParaRPr lang="en-CA" sz="1800" dirty="0">
              <a:effectLst/>
              <a:latin typeface="Times New Roman" panose="02020603050405020304" pitchFamily="18" charset="0"/>
              <a:ea typeface="Times New Roman" panose="02020603050405020304" pitchFamily="18" charset="0"/>
            </a:endParaRPr>
          </a:p>
          <a:p>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Provincial Policies</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Provincial Policy Statement 2020, A Place to Grow (Growth Plan) 2019, Greenbelt Plan 2019</a:t>
            </a:r>
            <a:endParaRPr lang="en-CA" sz="1800" dirty="0">
              <a:effectLst/>
              <a:latin typeface="Times New Roman" panose="02020603050405020304" pitchFamily="18" charset="0"/>
              <a:ea typeface="Times New Roman" panose="02020603050405020304" pitchFamily="18" charset="0"/>
            </a:endParaRPr>
          </a:p>
          <a:p>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Official Plans:</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Upper-Tier Municipality </a:t>
            </a:r>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Region of Halton</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Official Plan, Office Consolidation 2018, Lower-Tier Municipality </a:t>
            </a:r>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Town of Halton Hills</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Official Plan, 2017, </a:t>
            </a:r>
            <a:endParaRPr lang="en-CA" sz="1800" dirty="0">
              <a:effectLst/>
              <a:latin typeface="Times New Roman" panose="02020603050405020304" pitchFamily="18" charset="0"/>
              <a:ea typeface="Times New Roman" panose="02020603050405020304" pitchFamily="18" charset="0"/>
            </a:endParaRPr>
          </a:p>
          <a:p>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Land Use Control Instruments</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Subdivision Control, Plan of Subdivision, Consents, Interim Control By-Law, Zoning By-Law, Holding By-Law, Increased Density/Height, Site Plan, Minister’s Zoning Order, Development Permit System</a:t>
            </a:r>
          </a:p>
          <a:p>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final plan was approved by the Region and it is titled OPA 44 in October 2021</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49DAC5D-D6EC-4DB6-BBEF-13BA5B8572FD}" type="slidenum">
              <a:rPr lang="en-CA" smtClean="0"/>
              <a:t>2</a:t>
            </a:fld>
            <a:endParaRPr lang="en-CA"/>
          </a:p>
        </p:txBody>
      </p:sp>
    </p:spTree>
    <p:extLst>
      <p:ext uri="{BB962C8B-B14F-4D97-AF65-F5344CB8AC3E}">
        <p14:creationId xmlns:p14="http://schemas.microsoft.com/office/powerpoint/2010/main" val="286441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These appeals are critical events for the Glen.</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developers who have filed the appeals against the Glen Secondary Plan collectively own the 4 parcels of land designated for development in the Glen.</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While all are at different stages, 3 of the 4 have open applications filed with the Town at present.</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These are not just flat farmers fields, as we all know.</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of the 4 parcels include designated natural heritage systems land as well as Natural Heritage Supportive Areas (dark green and lighter green on map).</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the Bishops Court parcel, as you will see in the upper left hand corner of the map in a light blue area is designated a special study area due to sensitive features there.</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the Tribunal sides with the developers in these hearings this will significantly weaken the secondary plan and our ability to protect and preserve the natural and cultural heritage features of the Glen.</a:t>
            </a:r>
            <a:endParaRPr lang="en-CA" dirty="0"/>
          </a:p>
        </p:txBody>
      </p:sp>
      <p:sp>
        <p:nvSpPr>
          <p:cNvPr id="4" name="Slide Number Placeholder 3"/>
          <p:cNvSpPr>
            <a:spLocks noGrp="1"/>
          </p:cNvSpPr>
          <p:nvPr>
            <p:ph type="sldNum" sz="quarter" idx="5"/>
          </p:nvPr>
        </p:nvSpPr>
        <p:spPr/>
        <p:txBody>
          <a:bodyPr/>
          <a:lstStyle/>
          <a:p>
            <a:fld id="{F49DAC5D-D6EC-4DB6-BBEF-13BA5B8572FD}" type="slidenum">
              <a:rPr lang="en-CA" smtClean="0"/>
              <a:t>3</a:t>
            </a:fld>
            <a:endParaRPr lang="en-CA"/>
          </a:p>
        </p:txBody>
      </p:sp>
    </p:spTree>
    <p:extLst>
      <p:ext uri="{BB962C8B-B14F-4D97-AF65-F5344CB8AC3E}">
        <p14:creationId xmlns:p14="http://schemas.microsoft.com/office/powerpoint/2010/main" val="401531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 Confederation St. Appeal</a:t>
            </a: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Both the Town and the GWCA were surprised by the filing of the appeal.</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 an 18-month period, the GWCA had met numerous times with the town to provide our issues list regarding the application.</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found that most of our issues were the same as the towns. </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town and the GWCA submitted our issues lists to the developer. </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had several exchanges. </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Then responses from the developer stopped in March 2021. We did continue to meet with the Town to try and get information as late as May 2022.</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next thing we knew we received notice of appeal in September, 2022.</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developer claims the town was moving too slowly in approving the application, and the town claims they could not approve the application as submitted. </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Responses to the issues put forward were not satisfactory to the Town, the Region or the CVC.</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49DAC5D-D6EC-4DB6-BBEF-13BA5B8572FD}" type="slidenum">
              <a:rPr lang="en-CA" smtClean="0"/>
              <a:t>4</a:t>
            </a:fld>
            <a:endParaRPr lang="en-CA"/>
          </a:p>
        </p:txBody>
      </p:sp>
    </p:spTree>
    <p:extLst>
      <p:ext uri="{BB962C8B-B14F-4D97-AF65-F5344CB8AC3E}">
        <p14:creationId xmlns:p14="http://schemas.microsoft.com/office/powerpoint/2010/main" val="359620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Why did the developers appeal the Glen Williams Secondary Plan?</a:t>
            </a:r>
            <a:endParaRPr lang="en-CA" sz="1800" dirty="0">
              <a:effectLst/>
              <a:latin typeface="Times New Roman" panose="02020603050405020304" pitchFamily="18" charset="0"/>
              <a:ea typeface="Times New Roman" panose="02020603050405020304" pitchFamily="18" charset="0"/>
            </a:endParaRPr>
          </a:p>
          <a:p>
            <a:r>
              <a:rPr lang="en-CA"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appeal is critical for the Glen. </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must make sure the Secondary plan continues to: </a:t>
            </a:r>
          </a:p>
          <a:p>
            <a:pPr marL="342900" indent="-342900">
              <a:buAutoNum type="arabicPeriod"/>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protect and preserve the natural and cultural heritage features of the Hamlet, </a:t>
            </a:r>
          </a:p>
          <a:p>
            <a:pPr marL="342900" indent="-342900">
              <a:buAutoNum type="arabicPeriod"/>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guide changes that maintain and enhance the unique character and natural environment of the Hamlet</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note, we didn’t get everything we wanted in this 2021 Version of the Secondary Plan for example, the requirement of a 5-10 m hamlet buffer was reduced from 20 m in the prior version.</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challenging at this time to really determine what the developers will focus on in the upcoming case management conference, however we suspect their goal is to weaken the Secondary Plan even further to limit their commitment to preserving natural heritage in order to get more houses on these parcels of land. </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49DAC5D-D6EC-4DB6-BBEF-13BA5B8572FD}" type="slidenum">
              <a:rPr lang="en-CA" smtClean="0"/>
              <a:t>5</a:t>
            </a:fld>
            <a:endParaRPr lang="en-CA"/>
          </a:p>
        </p:txBody>
      </p:sp>
    </p:spTree>
    <p:extLst>
      <p:ext uri="{BB962C8B-B14F-4D97-AF65-F5344CB8AC3E}">
        <p14:creationId xmlns:p14="http://schemas.microsoft.com/office/powerpoint/2010/main" val="393606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bit about the appeals process</a:t>
            </a:r>
            <a:endParaRPr lang="en-CA" sz="1800" dirty="0">
              <a:effectLst/>
              <a:latin typeface="Times New Roman" panose="02020603050405020304" pitchFamily="18" charset="0"/>
              <a:ea typeface="Times New Roman" panose="02020603050405020304" pitchFamily="18" charset="0"/>
            </a:endParaRPr>
          </a:p>
          <a:p>
            <a:r>
              <a:rPr lang="en-CA"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any resident or organization doesn’t like a planning decision, they can appeal directly to the Ontario Land Tribunal (OLT).</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process will start with a Case Management Conference (CMC).  </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the CMC stage they will determine the process for resolution.  </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They will determine:</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the issues of the appeal are available for all to know and if so, they will review everyone’s issues.</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 the appeal be resolved by mediation or is a full hearing required.</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Who will be ‘party’ to the appeal, who will be a ‘participant’.</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the time frame for the process.</a:t>
            </a:r>
          </a:p>
          <a:p>
            <a:endParaRPr lang="en-CA" sz="1800" dirty="0">
              <a:effectLst/>
              <a:latin typeface="Times New Roman" panose="02020603050405020304" pitchFamily="18" charset="0"/>
              <a:ea typeface="Times New Roman" panose="02020603050405020304" pitchFamily="18" charset="0"/>
            </a:endParaRP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Anyone can dial into a CMC regardless if they have participant/party status.</a:t>
            </a:r>
          </a:p>
          <a:p>
            <a:endPar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Party status </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Participate fully in the proceedings</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Present opening and closing submissions</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Bring expert witnesses</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Examine and cross examine witnesses</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 cross examined</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 subject to cost charges by the Tribunal </a:t>
            </a:r>
            <a:endParaRPr lang="en-CA" sz="1800" dirty="0">
              <a:effectLst/>
              <a:latin typeface="Times New Roman" panose="02020603050405020304" pitchFamily="18" charset="0"/>
              <a:ea typeface="Times New Roman" panose="02020603050405020304" pitchFamily="18" charset="0"/>
            </a:endParaRPr>
          </a:p>
          <a:p>
            <a:r>
              <a:rPr lang="en-CA"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CA"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Participant status  </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Essentially means your voice is recognized through your written submission.</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Your submission outlines your position on the appeals and issues with supporting arguments. </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participant can continue to make written submissions throughout the proceedings.</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49DAC5D-D6EC-4DB6-BBEF-13BA5B8572FD}" type="slidenum">
              <a:rPr lang="en-CA" smtClean="0"/>
              <a:t>6</a:t>
            </a:fld>
            <a:endParaRPr lang="en-CA"/>
          </a:p>
        </p:txBody>
      </p:sp>
    </p:spTree>
    <p:extLst>
      <p:ext uri="{BB962C8B-B14F-4D97-AF65-F5344CB8AC3E}">
        <p14:creationId xmlns:p14="http://schemas.microsoft.com/office/powerpoint/2010/main" val="3786138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outcomes of the October 24th Case Conference Meeting for 102 Confederation St. were:</a:t>
            </a:r>
            <a:endParaRPr lang="en-CA" sz="1800" dirty="0">
              <a:effectLst/>
              <a:latin typeface="Times New Roman" panose="02020603050405020304" pitchFamily="18" charset="0"/>
              <a:ea typeface="Times New Roman" panose="02020603050405020304" pitchFamily="18" charset="0"/>
            </a:endParaRPr>
          </a:p>
          <a:p>
            <a:r>
              <a:rPr lang="en-CA"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Glen Williams Estates will submit a third proposal to the Town to address the outstanding issues already identified by the Town and the GWCA.</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Once the new proposal is available, there will be discussions between the Town and the developer on how to best resolve the issues.  </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a ‘participant’ to the appeal, the GWCA can continue to represent the ‘public interest’, offer support and written recommendations with the Town/developer. And we will continue to do so.</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 March 13, 2023, there will be another conference meeting to update everyone. </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Next steps will be determined then, for example, if issues have been resolved fully, if mediation can help or if a full tribunal hearing is required.</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49DAC5D-D6EC-4DB6-BBEF-13BA5B8572FD}" type="slidenum">
              <a:rPr lang="en-CA" smtClean="0"/>
              <a:t>7</a:t>
            </a:fld>
            <a:endParaRPr lang="en-CA"/>
          </a:p>
        </p:txBody>
      </p:sp>
    </p:spTree>
    <p:extLst>
      <p:ext uri="{BB962C8B-B14F-4D97-AF65-F5344CB8AC3E}">
        <p14:creationId xmlns:p14="http://schemas.microsoft.com/office/powerpoint/2010/main" val="197543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Secondary Plan Appeal update</a:t>
            </a:r>
          </a:p>
          <a:p>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Management Conference is scheduled for November 8th, 2022 at 10:00am.</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GWCA’s submission seeking party status is due Friday October, 28, 2022.</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Our submission and reasons for asking for party status will be available on the GWCA website.</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49DAC5D-D6EC-4DB6-BBEF-13BA5B8572FD}" type="slidenum">
              <a:rPr lang="en-CA" smtClean="0"/>
              <a:t>8</a:t>
            </a:fld>
            <a:endParaRPr lang="en-CA"/>
          </a:p>
        </p:txBody>
      </p:sp>
    </p:spTree>
    <p:extLst>
      <p:ext uri="{BB962C8B-B14F-4D97-AF65-F5344CB8AC3E}">
        <p14:creationId xmlns:p14="http://schemas.microsoft.com/office/powerpoint/2010/main" val="163616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Actions have been taken by the GWCA so far to support the Secondary Plan since learning about the appeals</a:t>
            </a:r>
            <a:endParaRPr lang="en-CA" sz="1800" dirty="0">
              <a:effectLst/>
              <a:latin typeface="Times New Roman" panose="02020603050405020304" pitchFamily="18" charset="0"/>
              <a:ea typeface="Times New Roman" panose="02020603050405020304" pitchFamily="18" charset="0"/>
            </a:endParaRPr>
          </a:p>
          <a:p>
            <a:r>
              <a:rPr lang="en-CA"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Board members have met with Town about understanding the reasons for the appeal.</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have been had  discussions with the town on a way forward to gain support for the Secondary Plan.</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Received assurance from the Town that they will defend and support the Secondary Plan as the Town and the Region have already approved it. We will continue to keep their toes to the fire on this.</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we have had discussions with various people who have worked on other appeals with us and with the Town on previous Secondary Plans.</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49DAC5D-D6EC-4DB6-BBEF-13BA5B8572FD}" type="slidenum">
              <a:rPr lang="en-CA" smtClean="0"/>
              <a:t>9</a:t>
            </a:fld>
            <a:endParaRPr lang="en-CA"/>
          </a:p>
        </p:txBody>
      </p:sp>
    </p:spTree>
    <p:extLst>
      <p:ext uri="{BB962C8B-B14F-4D97-AF65-F5344CB8AC3E}">
        <p14:creationId xmlns:p14="http://schemas.microsoft.com/office/powerpoint/2010/main" val="416248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3F26-1BAA-2DF9-1D6C-DDF9747748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C58E8CE-54FB-AB3E-1E58-07CF1AA87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1854EB2-2B79-1CFA-2EAC-153ED89D0C0C}"/>
              </a:ext>
            </a:extLst>
          </p:cNvPr>
          <p:cNvSpPr>
            <a:spLocks noGrp="1"/>
          </p:cNvSpPr>
          <p:nvPr>
            <p:ph type="dt" sz="half" idx="10"/>
          </p:nvPr>
        </p:nvSpPr>
        <p:spPr/>
        <p:txBody>
          <a:bodyPr/>
          <a:lstStyle/>
          <a:p>
            <a:fld id="{47450669-38CC-4444-9E7F-32F9A59BBA7F}" type="datetimeFigureOut">
              <a:rPr lang="en-CA" smtClean="0"/>
              <a:t>2022-10-27</a:t>
            </a:fld>
            <a:endParaRPr lang="en-CA"/>
          </a:p>
        </p:txBody>
      </p:sp>
      <p:sp>
        <p:nvSpPr>
          <p:cNvPr id="5" name="Footer Placeholder 4">
            <a:extLst>
              <a:ext uri="{FF2B5EF4-FFF2-40B4-BE49-F238E27FC236}">
                <a16:creationId xmlns:a16="http://schemas.microsoft.com/office/drawing/2014/main" id="{29906656-3499-31DD-CECC-BFAD031DB8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91B290-9CDB-E735-B987-4E9CF2FA58B6}"/>
              </a:ext>
            </a:extLst>
          </p:cNvPr>
          <p:cNvSpPr>
            <a:spLocks noGrp="1"/>
          </p:cNvSpPr>
          <p:nvPr>
            <p:ph type="sldNum" sz="quarter" idx="12"/>
          </p:nvPr>
        </p:nvSpPr>
        <p:spPr/>
        <p:txBody>
          <a:bodyPr/>
          <a:lstStyle/>
          <a:p>
            <a:fld id="{4DF3F0D0-A7DE-4D54-A377-51DF3B8EE27A}" type="slidenum">
              <a:rPr lang="en-CA" smtClean="0"/>
              <a:t>‹#›</a:t>
            </a:fld>
            <a:endParaRPr lang="en-CA"/>
          </a:p>
        </p:txBody>
      </p:sp>
    </p:spTree>
    <p:extLst>
      <p:ext uri="{BB962C8B-B14F-4D97-AF65-F5344CB8AC3E}">
        <p14:creationId xmlns:p14="http://schemas.microsoft.com/office/powerpoint/2010/main" val="352261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2D43-115F-FC12-9476-1C6B2F47B5C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CABC26E-C39B-497C-CD68-DF98A8493C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53EC977-8BC9-C6FF-31BE-9B59C61BAA5D}"/>
              </a:ext>
            </a:extLst>
          </p:cNvPr>
          <p:cNvSpPr>
            <a:spLocks noGrp="1"/>
          </p:cNvSpPr>
          <p:nvPr>
            <p:ph type="dt" sz="half" idx="10"/>
          </p:nvPr>
        </p:nvSpPr>
        <p:spPr/>
        <p:txBody>
          <a:bodyPr/>
          <a:lstStyle/>
          <a:p>
            <a:fld id="{47450669-38CC-4444-9E7F-32F9A59BBA7F}" type="datetimeFigureOut">
              <a:rPr lang="en-CA" smtClean="0"/>
              <a:t>2022-10-27</a:t>
            </a:fld>
            <a:endParaRPr lang="en-CA"/>
          </a:p>
        </p:txBody>
      </p:sp>
      <p:sp>
        <p:nvSpPr>
          <p:cNvPr id="5" name="Footer Placeholder 4">
            <a:extLst>
              <a:ext uri="{FF2B5EF4-FFF2-40B4-BE49-F238E27FC236}">
                <a16:creationId xmlns:a16="http://schemas.microsoft.com/office/drawing/2014/main" id="{1B073ADB-0568-4D20-933E-B460EFB302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73D35E1-9ABB-4251-45BF-4C2FD1BBDE32}"/>
              </a:ext>
            </a:extLst>
          </p:cNvPr>
          <p:cNvSpPr>
            <a:spLocks noGrp="1"/>
          </p:cNvSpPr>
          <p:nvPr>
            <p:ph type="sldNum" sz="quarter" idx="12"/>
          </p:nvPr>
        </p:nvSpPr>
        <p:spPr/>
        <p:txBody>
          <a:bodyPr/>
          <a:lstStyle/>
          <a:p>
            <a:fld id="{4DF3F0D0-A7DE-4D54-A377-51DF3B8EE27A}" type="slidenum">
              <a:rPr lang="en-CA" smtClean="0"/>
              <a:t>‹#›</a:t>
            </a:fld>
            <a:endParaRPr lang="en-CA"/>
          </a:p>
        </p:txBody>
      </p:sp>
    </p:spTree>
    <p:extLst>
      <p:ext uri="{BB962C8B-B14F-4D97-AF65-F5344CB8AC3E}">
        <p14:creationId xmlns:p14="http://schemas.microsoft.com/office/powerpoint/2010/main" val="2036611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02AF14-CA92-E13A-C153-5B41AF1E65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F12FB2A-FCA6-B757-1697-0FD98FC8F9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A860CE0-74FE-600D-F8C9-CBB81F8A65B2}"/>
              </a:ext>
            </a:extLst>
          </p:cNvPr>
          <p:cNvSpPr>
            <a:spLocks noGrp="1"/>
          </p:cNvSpPr>
          <p:nvPr>
            <p:ph type="dt" sz="half" idx="10"/>
          </p:nvPr>
        </p:nvSpPr>
        <p:spPr/>
        <p:txBody>
          <a:bodyPr/>
          <a:lstStyle/>
          <a:p>
            <a:fld id="{47450669-38CC-4444-9E7F-32F9A59BBA7F}" type="datetimeFigureOut">
              <a:rPr lang="en-CA" smtClean="0"/>
              <a:t>2022-10-27</a:t>
            </a:fld>
            <a:endParaRPr lang="en-CA"/>
          </a:p>
        </p:txBody>
      </p:sp>
      <p:sp>
        <p:nvSpPr>
          <p:cNvPr id="5" name="Footer Placeholder 4">
            <a:extLst>
              <a:ext uri="{FF2B5EF4-FFF2-40B4-BE49-F238E27FC236}">
                <a16:creationId xmlns:a16="http://schemas.microsoft.com/office/drawing/2014/main" id="{0E7EB518-3BCB-6CFE-3B73-15A92339655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77CDD7-EBAA-B076-6745-4A2ED72A29C2}"/>
              </a:ext>
            </a:extLst>
          </p:cNvPr>
          <p:cNvSpPr>
            <a:spLocks noGrp="1"/>
          </p:cNvSpPr>
          <p:nvPr>
            <p:ph type="sldNum" sz="quarter" idx="12"/>
          </p:nvPr>
        </p:nvSpPr>
        <p:spPr/>
        <p:txBody>
          <a:bodyPr/>
          <a:lstStyle/>
          <a:p>
            <a:fld id="{4DF3F0D0-A7DE-4D54-A377-51DF3B8EE27A}" type="slidenum">
              <a:rPr lang="en-CA" smtClean="0"/>
              <a:t>‹#›</a:t>
            </a:fld>
            <a:endParaRPr lang="en-CA"/>
          </a:p>
        </p:txBody>
      </p:sp>
    </p:spTree>
    <p:extLst>
      <p:ext uri="{BB962C8B-B14F-4D97-AF65-F5344CB8AC3E}">
        <p14:creationId xmlns:p14="http://schemas.microsoft.com/office/powerpoint/2010/main" val="9434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CE36-5777-BDF4-6878-35E80BAD91D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1873636-DE19-E085-69F1-973D15A57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862284-9B5A-CF9D-6447-D5DDFE575DAB}"/>
              </a:ext>
            </a:extLst>
          </p:cNvPr>
          <p:cNvSpPr>
            <a:spLocks noGrp="1"/>
          </p:cNvSpPr>
          <p:nvPr>
            <p:ph type="dt" sz="half" idx="10"/>
          </p:nvPr>
        </p:nvSpPr>
        <p:spPr/>
        <p:txBody>
          <a:bodyPr/>
          <a:lstStyle/>
          <a:p>
            <a:fld id="{47450669-38CC-4444-9E7F-32F9A59BBA7F}" type="datetimeFigureOut">
              <a:rPr lang="en-CA" smtClean="0"/>
              <a:t>2022-10-27</a:t>
            </a:fld>
            <a:endParaRPr lang="en-CA"/>
          </a:p>
        </p:txBody>
      </p:sp>
      <p:sp>
        <p:nvSpPr>
          <p:cNvPr id="5" name="Footer Placeholder 4">
            <a:extLst>
              <a:ext uri="{FF2B5EF4-FFF2-40B4-BE49-F238E27FC236}">
                <a16:creationId xmlns:a16="http://schemas.microsoft.com/office/drawing/2014/main" id="{032AB650-05D1-BB4C-89A5-8E078EBD087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9C15B60-3DAE-19C9-DBF2-4D49F7624E73}"/>
              </a:ext>
            </a:extLst>
          </p:cNvPr>
          <p:cNvSpPr>
            <a:spLocks noGrp="1"/>
          </p:cNvSpPr>
          <p:nvPr>
            <p:ph type="sldNum" sz="quarter" idx="12"/>
          </p:nvPr>
        </p:nvSpPr>
        <p:spPr/>
        <p:txBody>
          <a:bodyPr/>
          <a:lstStyle/>
          <a:p>
            <a:fld id="{4DF3F0D0-A7DE-4D54-A377-51DF3B8EE27A}" type="slidenum">
              <a:rPr lang="en-CA" smtClean="0"/>
              <a:t>‹#›</a:t>
            </a:fld>
            <a:endParaRPr lang="en-CA"/>
          </a:p>
        </p:txBody>
      </p:sp>
    </p:spTree>
    <p:extLst>
      <p:ext uri="{BB962C8B-B14F-4D97-AF65-F5344CB8AC3E}">
        <p14:creationId xmlns:p14="http://schemas.microsoft.com/office/powerpoint/2010/main" val="16272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7499-E8E2-6FE4-568A-6AA595F862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FCAE96A-E558-EE6B-6832-0576A072F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1D6A82-B750-225B-47FB-C18A8143D656}"/>
              </a:ext>
            </a:extLst>
          </p:cNvPr>
          <p:cNvSpPr>
            <a:spLocks noGrp="1"/>
          </p:cNvSpPr>
          <p:nvPr>
            <p:ph type="dt" sz="half" idx="10"/>
          </p:nvPr>
        </p:nvSpPr>
        <p:spPr/>
        <p:txBody>
          <a:bodyPr/>
          <a:lstStyle/>
          <a:p>
            <a:fld id="{47450669-38CC-4444-9E7F-32F9A59BBA7F}" type="datetimeFigureOut">
              <a:rPr lang="en-CA" smtClean="0"/>
              <a:t>2022-10-27</a:t>
            </a:fld>
            <a:endParaRPr lang="en-CA"/>
          </a:p>
        </p:txBody>
      </p:sp>
      <p:sp>
        <p:nvSpPr>
          <p:cNvPr id="5" name="Footer Placeholder 4">
            <a:extLst>
              <a:ext uri="{FF2B5EF4-FFF2-40B4-BE49-F238E27FC236}">
                <a16:creationId xmlns:a16="http://schemas.microsoft.com/office/drawing/2014/main" id="{A0F81851-722F-AEE6-B61C-2204CB7953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AEDA3A8-F02E-B45B-B646-A6497F6EB3CC}"/>
              </a:ext>
            </a:extLst>
          </p:cNvPr>
          <p:cNvSpPr>
            <a:spLocks noGrp="1"/>
          </p:cNvSpPr>
          <p:nvPr>
            <p:ph type="sldNum" sz="quarter" idx="12"/>
          </p:nvPr>
        </p:nvSpPr>
        <p:spPr/>
        <p:txBody>
          <a:bodyPr/>
          <a:lstStyle/>
          <a:p>
            <a:fld id="{4DF3F0D0-A7DE-4D54-A377-51DF3B8EE27A}" type="slidenum">
              <a:rPr lang="en-CA" smtClean="0"/>
              <a:t>‹#›</a:t>
            </a:fld>
            <a:endParaRPr lang="en-CA"/>
          </a:p>
        </p:txBody>
      </p:sp>
    </p:spTree>
    <p:extLst>
      <p:ext uri="{BB962C8B-B14F-4D97-AF65-F5344CB8AC3E}">
        <p14:creationId xmlns:p14="http://schemas.microsoft.com/office/powerpoint/2010/main" val="168524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A9BB-238D-0151-1BE8-322B716C696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4ACC092-B722-6655-F4D3-3E9D10EBFF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48E0F31-8A0C-843F-FEF8-26BC7BCCE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27137C4-DCD1-9549-7D13-2544EBA2A7E6}"/>
              </a:ext>
            </a:extLst>
          </p:cNvPr>
          <p:cNvSpPr>
            <a:spLocks noGrp="1"/>
          </p:cNvSpPr>
          <p:nvPr>
            <p:ph type="dt" sz="half" idx="10"/>
          </p:nvPr>
        </p:nvSpPr>
        <p:spPr/>
        <p:txBody>
          <a:bodyPr/>
          <a:lstStyle/>
          <a:p>
            <a:fld id="{47450669-38CC-4444-9E7F-32F9A59BBA7F}" type="datetimeFigureOut">
              <a:rPr lang="en-CA" smtClean="0"/>
              <a:t>2022-10-27</a:t>
            </a:fld>
            <a:endParaRPr lang="en-CA"/>
          </a:p>
        </p:txBody>
      </p:sp>
      <p:sp>
        <p:nvSpPr>
          <p:cNvPr id="6" name="Footer Placeholder 5">
            <a:extLst>
              <a:ext uri="{FF2B5EF4-FFF2-40B4-BE49-F238E27FC236}">
                <a16:creationId xmlns:a16="http://schemas.microsoft.com/office/drawing/2014/main" id="{37ADB55A-F551-EEEC-32D4-2D7C554CF48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E925B2F-0B2C-F355-3440-FA6A5160CC9D}"/>
              </a:ext>
            </a:extLst>
          </p:cNvPr>
          <p:cNvSpPr>
            <a:spLocks noGrp="1"/>
          </p:cNvSpPr>
          <p:nvPr>
            <p:ph type="sldNum" sz="quarter" idx="12"/>
          </p:nvPr>
        </p:nvSpPr>
        <p:spPr/>
        <p:txBody>
          <a:bodyPr/>
          <a:lstStyle/>
          <a:p>
            <a:fld id="{4DF3F0D0-A7DE-4D54-A377-51DF3B8EE27A}" type="slidenum">
              <a:rPr lang="en-CA" smtClean="0"/>
              <a:t>‹#›</a:t>
            </a:fld>
            <a:endParaRPr lang="en-CA"/>
          </a:p>
        </p:txBody>
      </p:sp>
    </p:spTree>
    <p:extLst>
      <p:ext uri="{BB962C8B-B14F-4D97-AF65-F5344CB8AC3E}">
        <p14:creationId xmlns:p14="http://schemas.microsoft.com/office/powerpoint/2010/main" val="26348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C2B0-66F7-941B-6A99-C832923E1D2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DA23BA6-8096-F2B7-394C-405485A6C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6F695-1ABC-12C9-F62E-53B4099910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C9B7D52-BA40-BBB1-EC7B-1BE332508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26374C-BBB4-F65E-7149-5A52919906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EEC4996-19A7-5A73-3EB6-8C06749B6633}"/>
              </a:ext>
            </a:extLst>
          </p:cNvPr>
          <p:cNvSpPr>
            <a:spLocks noGrp="1"/>
          </p:cNvSpPr>
          <p:nvPr>
            <p:ph type="dt" sz="half" idx="10"/>
          </p:nvPr>
        </p:nvSpPr>
        <p:spPr/>
        <p:txBody>
          <a:bodyPr/>
          <a:lstStyle/>
          <a:p>
            <a:fld id="{47450669-38CC-4444-9E7F-32F9A59BBA7F}" type="datetimeFigureOut">
              <a:rPr lang="en-CA" smtClean="0"/>
              <a:t>2022-10-27</a:t>
            </a:fld>
            <a:endParaRPr lang="en-CA"/>
          </a:p>
        </p:txBody>
      </p:sp>
      <p:sp>
        <p:nvSpPr>
          <p:cNvPr id="8" name="Footer Placeholder 7">
            <a:extLst>
              <a:ext uri="{FF2B5EF4-FFF2-40B4-BE49-F238E27FC236}">
                <a16:creationId xmlns:a16="http://schemas.microsoft.com/office/drawing/2014/main" id="{3C04C4B7-17EE-EF30-7538-C345131ED01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0422755-5A64-CEB4-3547-F7FF5517CB9C}"/>
              </a:ext>
            </a:extLst>
          </p:cNvPr>
          <p:cNvSpPr>
            <a:spLocks noGrp="1"/>
          </p:cNvSpPr>
          <p:nvPr>
            <p:ph type="sldNum" sz="quarter" idx="12"/>
          </p:nvPr>
        </p:nvSpPr>
        <p:spPr/>
        <p:txBody>
          <a:bodyPr/>
          <a:lstStyle/>
          <a:p>
            <a:fld id="{4DF3F0D0-A7DE-4D54-A377-51DF3B8EE27A}" type="slidenum">
              <a:rPr lang="en-CA" smtClean="0"/>
              <a:t>‹#›</a:t>
            </a:fld>
            <a:endParaRPr lang="en-CA"/>
          </a:p>
        </p:txBody>
      </p:sp>
    </p:spTree>
    <p:extLst>
      <p:ext uri="{BB962C8B-B14F-4D97-AF65-F5344CB8AC3E}">
        <p14:creationId xmlns:p14="http://schemas.microsoft.com/office/powerpoint/2010/main" val="252384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F1FF4-3BCE-4ECC-EEC7-232DE2FC616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B51BEC7-6055-3A1A-81B3-075705A085FF}"/>
              </a:ext>
            </a:extLst>
          </p:cNvPr>
          <p:cNvSpPr>
            <a:spLocks noGrp="1"/>
          </p:cNvSpPr>
          <p:nvPr>
            <p:ph type="dt" sz="half" idx="10"/>
          </p:nvPr>
        </p:nvSpPr>
        <p:spPr/>
        <p:txBody>
          <a:bodyPr/>
          <a:lstStyle/>
          <a:p>
            <a:fld id="{47450669-38CC-4444-9E7F-32F9A59BBA7F}" type="datetimeFigureOut">
              <a:rPr lang="en-CA" smtClean="0"/>
              <a:t>2022-10-27</a:t>
            </a:fld>
            <a:endParaRPr lang="en-CA"/>
          </a:p>
        </p:txBody>
      </p:sp>
      <p:sp>
        <p:nvSpPr>
          <p:cNvPr id="4" name="Footer Placeholder 3">
            <a:extLst>
              <a:ext uri="{FF2B5EF4-FFF2-40B4-BE49-F238E27FC236}">
                <a16:creationId xmlns:a16="http://schemas.microsoft.com/office/drawing/2014/main" id="{3F0E12DD-03C0-873F-CDBC-871584DC8E2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73137F9-9CAD-7939-0AAA-94F84B75380B}"/>
              </a:ext>
            </a:extLst>
          </p:cNvPr>
          <p:cNvSpPr>
            <a:spLocks noGrp="1"/>
          </p:cNvSpPr>
          <p:nvPr>
            <p:ph type="sldNum" sz="quarter" idx="12"/>
          </p:nvPr>
        </p:nvSpPr>
        <p:spPr/>
        <p:txBody>
          <a:bodyPr/>
          <a:lstStyle/>
          <a:p>
            <a:fld id="{4DF3F0D0-A7DE-4D54-A377-51DF3B8EE27A}" type="slidenum">
              <a:rPr lang="en-CA" smtClean="0"/>
              <a:t>‹#›</a:t>
            </a:fld>
            <a:endParaRPr lang="en-CA"/>
          </a:p>
        </p:txBody>
      </p:sp>
    </p:spTree>
    <p:extLst>
      <p:ext uri="{BB962C8B-B14F-4D97-AF65-F5344CB8AC3E}">
        <p14:creationId xmlns:p14="http://schemas.microsoft.com/office/powerpoint/2010/main" val="6127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DD3B00-B97E-9B04-9399-095390C106AF}"/>
              </a:ext>
            </a:extLst>
          </p:cNvPr>
          <p:cNvSpPr>
            <a:spLocks noGrp="1"/>
          </p:cNvSpPr>
          <p:nvPr>
            <p:ph type="dt" sz="half" idx="10"/>
          </p:nvPr>
        </p:nvSpPr>
        <p:spPr/>
        <p:txBody>
          <a:bodyPr/>
          <a:lstStyle/>
          <a:p>
            <a:fld id="{47450669-38CC-4444-9E7F-32F9A59BBA7F}" type="datetimeFigureOut">
              <a:rPr lang="en-CA" smtClean="0"/>
              <a:t>2022-10-27</a:t>
            </a:fld>
            <a:endParaRPr lang="en-CA"/>
          </a:p>
        </p:txBody>
      </p:sp>
      <p:sp>
        <p:nvSpPr>
          <p:cNvPr id="3" name="Footer Placeholder 2">
            <a:extLst>
              <a:ext uri="{FF2B5EF4-FFF2-40B4-BE49-F238E27FC236}">
                <a16:creationId xmlns:a16="http://schemas.microsoft.com/office/drawing/2014/main" id="{70793A77-1FB9-4531-E27A-C8D846A390D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7201B3F-D460-1D78-AE3C-1DB7B31D7ACB}"/>
              </a:ext>
            </a:extLst>
          </p:cNvPr>
          <p:cNvSpPr>
            <a:spLocks noGrp="1"/>
          </p:cNvSpPr>
          <p:nvPr>
            <p:ph type="sldNum" sz="quarter" idx="12"/>
          </p:nvPr>
        </p:nvSpPr>
        <p:spPr/>
        <p:txBody>
          <a:bodyPr/>
          <a:lstStyle/>
          <a:p>
            <a:fld id="{4DF3F0D0-A7DE-4D54-A377-51DF3B8EE27A}" type="slidenum">
              <a:rPr lang="en-CA" smtClean="0"/>
              <a:t>‹#›</a:t>
            </a:fld>
            <a:endParaRPr lang="en-CA"/>
          </a:p>
        </p:txBody>
      </p:sp>
    </p:spTree>
    <p:extLst>
      <p:ext uri="{BB962C8B-B14F-4D97-AF65-F5344CB8AC3E}">
        <p14:creationId xmlns:p14="http://schemas.microsoft.com/office/powerpoint/2010/main" val="241752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66CD-6DB8-5F5D-CA7A-C499A89A0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172064-98C0-A7DD-0897-5BB6ACBFE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BAB44E7-A4B3-F147-900A-FEC7BAE7F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AD25D-8E0E-3387-7952-4389DC679A82}"/>
              </a:ext>
            </a:extLst>
          </p:cNvPr>
          <p:cNvSpPr>
            <a:spLocks noGrp="1"/>
          </p:cNvSpPr>
          <p:nvPr>
            <p:ph type="dt" sz="half" idx="10"/>
          </p:nvPr>
        </p:nvSpPr>
        <p:spPr/>
        <p:txBody>
          <a:bodyPr/>
          <a:lstStyle/>
          <a:p>
            <a:fld id="{47450669-38CC-4444-9E7F-32F9A59BBA7F}" type="datetimeFigureOut">
              <a:rPr lang="en-CA" smtClean="0"/>
              <a:t>2022-10-27</a:t>
            </a:fld>
            <a:endParaRPr lang="en-CA"/>
          </a:p>
        </p:txBody>
      </p:sp>
      <p:sp>
        <p:nvSpPr>
          <p:cNvPr id="6" name="Footer Placeholder 5">
            <a:extLst>
              <a:ext uri="{FF2B5EF4-FFF2-40B4-BE49-F238E27FC236}">
                <a16:creationId xmlns:a16="http://schemas.microsoft.com/office/drawing/2014/main" id="{3C958F22-52CF-F26A-9F3E-CC1D0953E88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4F71E2D-3175-94FB-A76A-3FCE1560ADE4}"/>
              </a:ext>
            </a:extLst>
          </p:cNvPr>
          <p:cNvSpPr>
            <a:spLocks noGrp="1"/>
          </p:cNvSpPr>
          <p:nvPr>
            <p:ph type="sldNum" sz="quarter" idx="12"/>
          </p:nvPr>
        </p:nvSpPr>
        <p:spPr/>
        <p:txBody>
          <a:bodyPr/>
          <a:lstStyle/>
          <a:p>
            <a:fld id="{4DF3F0D0-A7DE-4D54-A377-51DF3B8EE27A}" type="slidenum">
              <a:rPr lang="en-CA" smtClean="0"/>
              <a:t>‹#›</a:t>
            </a:fld>
            <a:endParaRPr lang="en-CA"/>
          </a:p>
        </p:txBody>
      </p:sp>
    </p:spTree>
    <p:extLst>
      <p:ext uri="{BB962C8B-B14F-4D97-AF65-F5344CB8AC3E}">
        <p14:creationId xmlns:p14="http://schemas.microsoft.com/office/powerpoint/2010/main" val="369652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A83D3-5AD1-6386-0B91-DADAC19D58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5EF23F7-4E3B-AC3B-2CA0-96F3E89B5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A87A2D9-332B-B347-33A1-66B5E0834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39B52-54C4-795B-6905-0FF1A5FAA8E4}"/>
              </a:ext>
            </a:extLst>
          </p:cNvPr>
          <p:cNvSpPr>
            <a:spLocks noGrp="1"/>
          </p:cNvSpPr>
          <p:nvPr>
            <p:ph type="dt" sz="half" idx="10"/>
          </p:nvPr>
        </p:nvSpPr>
        <p:spPr/>
        <p:txBody>
          <a:bodyPr/>
          <a:lstStyle/>
          <a:p>
            <a:fld id="{47450669-38CC-4444-9E7F-32F9A59BBA7F}" type="datetimeFigureOut">
              <a:rPr lang="en-CA" smtClean="0"/>
              <a:t>2022-10-27</a:t>
            </a:fld>
            <a:endParaRPr lang="en-CA"/>
          </a:p>
        </p:txBody>
      </p:sp>
      <p:sp>
        <p:nvSpPr>
          <p:cNvPr id="6" name="Footer Placeholder 5">
            <a:extLst>
              <a:ext uri="{FF2B5EF4-FFF2-40B4-BE49-F238E27FC236}">
                <a16:creationId xmlns:a16="http://schemas.microsoft.com/office/drawing/2014/main" id="{3AB731E2-4E43-DB0C-8708-8774D948E37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82324A9-A85C-6342-3FC0-ED1CE3D1D479}"/>
              </a:ext>
            </a:extLst>
          </p:cNvPr>
          <p:cNvSpPr>
            <a:spLocks noGrp="1"/>
          </p:cNvSpPr>
          <p:nvPr>
            <p:ph type="sldNum" sz="quarter" idx="12"/>
          </p:nvPr>
        </p:nvSpPr>
        <p:spPr/>
        <p:txBody>
          <a:bodyPr/>
          <a:lstStyle/>
          <a:p>
            <a:fld id="{4DF3F0D0-A7DE-4D54-A377-51DF3B8EE27A}" type="slidenum">
              <a:rPr lang="en-CA" smtClean="0"/>
              <a:t>‹#›</a:t>
            </a:fld>
            <a:endParaRPr lang="en-CA"/>
          </a:p>
        </p:txBody>
      </p:sp>
    </p:spTree>
    <p:extLst>
      <p:ext uri="{BB962C8B-B14F-4D97-AF65-F5344CB8AC3E}">
        <p14:creationId xmlns:p14="http://schemas.microsoft.com/office/powerpoint/2010/main" val="940469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CE5BB4-CFE7-83C6-1C72-91404B410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DF7DFB0-FFE1-8E94-00DC-89765FDAB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36346F5-9E1A-865D-BD88-FE209EF72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50669-38CC-4444-9E7F-32F9A59BBA7F}" type="datetimeFigureOut">
              <a:rPr lang="en-CA" smtClean="0"/>
              <a:t>2022-10-27</a:t>
            </a:fld>
            <a:endParaRPr lang="en-CA"/>
          </a:p>
        </p:txBody>
      </p:sp>
      <p:sp>
        <p:nvSpPr>
          <p:cNvPr id="5" name="Footer Placeholder 4">
            <a:extLst>
              <a:ext uri="{FF2B5EF4-FFF2-40B4-BE49-F238E27FC236}">
                <a16:creationId xmlns:a16="http://schemas.microsoft.com/office/drawing/2014/main" id="{F63041E2-5212-5540-E271-0EB7F726E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E89F7CE-2354-626F-9391-DF3BD52B0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3F0D0-A7DE-4D54-A377-51DF3B8EE27A}" type="slidenum">
              <a:rPr lang="en-CA" smtClean="0"/>
              <a:t>‹#›</a:t>
            </a:fld>
            <a:endParaRPr lang="en-CA"/>
          </a:p>
        </p:txBody>
      </p:sp>
    </p:spTree>
    <p:extLst>
      <p:ext uri="{BB962C8B-B14F-4D97-AF65-F5344CB8AC3E}">
        <p14:creationId xmlns:p14="http://schemas.microsoft.com/office/powerpoint/2010/main" val="3846634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41798-6F08-7EAD-F503-088B5FB2AF5C}"/>
              </a:ext>
            </a:extLst>
          </p:cNvPr>
          <p:cNvSpPr>
            <a:spLocks noGrp="1"/>
          </p:cNvSpPr>
          <p:nvPr>
            <p:ph type="ctrTitle"/>
          </p:nvPr>
        </p:nvSpPr>
        <p:spPr>
          <a:xfrm>
            <a:off x="1019986" y="267670"/>
            <a:ext cx="3474720" cy="3719114"/>
          </a:xfrm>
        </p:spPr>
        <p:txBody>
          <a:bodyPr vert="horz" lIns="91440" tIns="45720" rIns="91440" bIns="45720" rtlCol="0" anchor="b">
            <a:normAutofit fontScale="90000"/>
          </a:bodyPr>
          <a:lstStyle/>
          <a:p>
            <a:pPr algn="l"/>
            <a:br>
              <a:rPr lang="en-US" sz="4200" b="1" kern="1200" dirty="0">
                <a:latin typeface="+mj-lt"/>
                <a:ea typeface="+mj-ea"/>
                <a:cs typeface="+mj-cs"/>
              </a:rPr>
            </a:br>
            <a:r>
              <a:rPr lang="en-US" sz="4400" b="1" kern="1200" dirty="0">
                <a:latin typeface="+mj-lt"/>
                <a:ea typeface="+mj-ea"/>
                <a:cs typeface="+mj-cs"/>
              </a:rPr>
              <a:t>Development in Glen Williams</a:t>
            </a:r>
            <a:br>
              <a:rPr lang="en-US" sz="4400" b="1" kern="1200" dirty="0">
                <a:latin typeface="+mj-lt"/>
                <a:ea typeface="+mj-ea"/>
                <a:cs typeface="+mj-cs"/>
              </a:rPr>
            </a:br>
            <a:br>
              <a:rPr lang="en-US" sz="4400" b="1" kern="1200" dirty="0">
                <a:latin typeface="+mj-lt"/>
                <a:ea typeface="+mj-ea"/>
                <a:cs typeface="+mj-cs"/>
              </a:rPr>
            </a:br>
            <a:r>
              <a:rPr lang="en-US" sz="4400" b="1" kern="1200" dirty="0">
                <a:latin typeface="+mj-lt"/>
                <a:ea typeface="+mj-ea"/>
                <a:cs typeface="+mj-cs"/>
              </a:rPr>
              <a:t>Update Meeting</a:t>
            </a:r>
            <a:br>
              <a:rPr lang="en-US" sz="4400" b="1" kern="1200" dirty="0">
                <a:latin typeface="+mj-lt"/>
                <a:ea typeface="+mj-ea"/>
                <a:cs typeface="+mj-cs"/>
              </a:rPr>
            </a:br>
            <a:br>
              <a:rPr lang="en-US" sz="4400" b="1" kern="1200" dirty="0">
                <a:latin typeface="+mj-lt"/>
                <a:ea typeface="+mj-ea"/>
                <a:cs typeface="+mj-cs"/>
              </a:rPr>
            </a:br>
            <a:r>
              <a:rPr lang="en-US" sz="4400" b="1" kern="1200" dirty="0">
                <a:latin typeface="+mj-lt"/>
                <a:ea typeface="+mj-ea"/>
                <a:cs typeface="+mj-cs"/>
              </a:rPr>
              <a:t>via ZOOM</a:t>
            </a:r>
          </a:p>
        </p:txBody>
      </p:sp>
      <p:sp>
        <p:nvSpPr>
          <p:cNvPr id="3" name="Subtitle 2">
            <a:extLst>
              <a:ext uri="{FF2B5EF4-FFF2-40B4-BE49-F238E27FC236}">
                <a16:creationId xmlns:a16="http://schemas.microsoft.com/office/drawing/2014/main" id="{FED7C0E0-8E81-FBD9-DFD6-13CB6FD9AF8F}"/>
              </a:ext>
            </a:extLst>
          </p:cNvPr>
          <p:cNvSpPr>
            <a:spLocks noGrp="1"/>
          </p:cNvSpPr>
          <p:nvPr>
            <p:ph type="subTitle" idx="1"/>
          </p:nvPr>
        </p:nvSpPr>
        <p:spPr>
          <a:xfrm>
            <a:off x="0" y="4636008"/>
            <a:ext cx="5310177" cy="2203704"/>
          </a:xfrm>
        </p:spPr>
        <p:txBody>
          <a:bodyPr vert="horz" lIns="91440" tIns="45720" rIns="91440" bIns="45720" rtlCol="0">
            <a:normAutofit/>
          </a:bodyPr>
          <a:lstStyle/>
          <a:p>
            <a:r>
              <a:rPr lang="en-US" b="1" dirty="0"/>
              <a:t>October 26, 2022</a:t>
            </a:r>
          </a:p>
          <a:p>
            <a:r>
              <a:rPr lang="en-US" b="1" dirty="0"/>
              <a:t>Glen Williams Community Association Presentation</a:t>
            </a:r>
          </a:p>
        </p:txBody>
      </p:sp>
      <p:sp>
        <p:nvSpPr>
          <p:cNvPr id="2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197B007-6C09-E8BB-062F-7225C50282F1}"/>
              </a:ext>
            </a:extLst>
          </p:cNvPr>
          <p:cNvPicPr>
            <a:picLocks noChangeAspect="1"/>
          </p:cNvPicPr>
          <p:nvPr/>
        </p:nvPicPr>
        <p:blipFill rotWithShape="1">
          <a:blip r:embed="rId3"/>
          <a:srcRect l="6676" r="11324" b="-2"/>
          <a:stretch/>
        </p:blipFill>
        <p:spPr>
          <a:xfrm>
            <a:off x="5276369" y="-18278"/>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F44B7116-D3CF-B72B-653D-25FAA1A2FA57}"/>
              </a:ext>
            </a:extLst>
          </p:cNvPr>
          <p:cNvSpPr txBox="1"/>
          <p:nvPr/>
        </p:nvSpPr>
        <p:spPr>
          <a:xfrm>
            <a:off x="8278093" y="5713381"/>
            <a:ext cx="3214252" cy="830997"/>
          </a:xfrm>
          <a:prstGeom prst="rect">
            <a:avLst/>
          </a:prstGeom>
          <a:noFill/>
        </p:spPr>
        <p:txBody>
          <a:bodyPr wrap="square" rtlCol="0">
            <a:spAutoFit/>
          </a:bodyPr>
          <a:lstStyle/>
          <a:p>
            <a:r>
              <a:rPr lang="en-CA" sz="2400" dirty="0">
                <a:solidFill>
                  <a:schemeClr val="bg1"/>
                </a:solidFill>
              </a:rPr>
              <a:t>Glen Williams</a:t>
            </a:r>
          </a:p>
          <a:p>
            <a:r>
              <a:rPr lang="en-CA" sz="2400" dirty="0">
                <a:solidFill>
                  <a:schemeClr val="bg1"/>
                </a:solidFill>
              </a:rPr>
              <a:t>Our Hamlet Our Home</a:t>
            </a:r>
          </a:p>
        </p:txBody>
      </p:sp>
    </p:spTree>
    <p:extLst>
      <p:ext uri="{BB962C8B-B14F-4D97-AF65-F5344CB8AC3E}">
        <p14:creationId xmlns:p14="http://schemas.microsoft.com/office/powerpoint/2010/main" val="175370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BBA8D4FE-C206-D763-EA82-99646C31D7C9}"/>
              </a:ext>
            </a:extLst>
          </p:cNvPr>
          <p:cNvSpPr>
            <a:spLocks noGrp="1"/>
          </p:cNvSpPr>
          <p:nvPr>
            <p:ph type="title"/>
          </p:nvPr>
        </p:nvSpPr>
        <p:spPr>
          <a:xfrm>
            <a:off x="838200" y="643467"/>
            <a:ext cx="2951205" cy="5571066"/>
          </a:xfrm>
        </p:spPr>
        <p:txBody>
          <a:bodyPr>
            <a:normAutofit/>
          </a:bodyPr>
          <a:lstStyle/>
          <a:p>
            <a:r>
              <a:rPr lang="en-CA">
                <a:solidFill>
                  <a:srgbClr val="FFFFFF"/>
                </a:solidFill>
              </a:rPr>
              <a:t>Our Submission Outline</a:t>
            </a:r>
            <a:br>
              <a:rPr lang="en-CA">
                <a:solidFill>
                  <a:srgbClr val="FFFFFF"/>
                </a:solidFill>
              </a:rPr>
            </a:br>
            <a:r>
              <a:rPr lang="en-CA">
                <a:solidFill>
                  <a:srgbClr val="FFFFFF"/>
                </a:solidFill>
              </a:rPr>
              <a:t> to the Secondary Plan Appeal</a:t>
            </a:r>
          </a:p>
        </p:txBody>
      </p:sp>
      <p:graphicFrame>
        <p:nvGraphicFramePr>
          <p:cNvPr id="18" name="Content Placeholder 5">
            <a:extLst>
              <a:ext uri="{FF2B5EF4-FFF2-40B4-BE49-F238E27FC236}">
                <a16:creationId xmlns:a16="http://schemas.microsoft.com/office/drawing/2014/main" id="{AE938C57-4603-7469-D69C-FFDAD649BCA2}"/>
              </a:ext>
            </a:extLst>
          </p:cNvPr>
          <p:cNvGraphicFramePr>
            <a:graphicFrameLocks noGrp="1"/>
          </p:cNvGraphicFramePr>
          <p:nvPr>
            <p:ph idx="1"/>
            <p:extLst>
              <p:ext uri="{D42A27DB-BD31-4B8C-83A1-F6EECF244321}">
                <p14:modId xmlns:p14="http://schemas.microsoft.com/office/powerpoint/2010/main" val="24431362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210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F965E2-90E4-CDED-454A-C74DA115FF26}"/>
              </a:ext>
            </a:extLst>
          </p:cNvPr>
          <p:cNvSpPr>
            <a:spLocks noGrp="1"/>
          </p:cNvSpPr>
          <p:nvPr>
            <p:ph type="title"/>
          </p:nvPr>
        </p:nvSpPr>
        <p:spPr>
          <a:xfrm>
            <a:off x="1371597" y="348865"/>
            <a:ext cx="10044023" cy="877729"/>
          </a:xfrm>
        </p:spPr>
        <p:txBody>
          <a:bodyPr anchor="ctr">
            <a:normAutofit/>
          </a:bodyPr>
          <a:lstStyle/>
          <a:p>
            <a:r>
              <a:rPr lang="en-CA" b="1" dirty="0">
                <a:solidFill>
                  <a:srgbClr val="FFFFFF"/>
                </a:solidFill>
              </a:rPr>
              <a:t>Next Steps</a:t>
            </a:r>
          </a:p>
        </p:txBody>
      </p:sp>
      <p:graphicFrame>
        <p:nvGraphicFramePr>
          <p:cNvPr id="15" name="Content Placeholder 2">
            <a:extLst>
              <a:ext uri="{FF2B5EF4-FFF2-40B4-BE49-F238E27FC236}">
                <a16:creationId xmlns:a16="http://schemas.microsoft.com/office/drawing/2014/main" id="{F3D44288-3346-9BCE-BE54-B998D875ED1F}"/>
              </a:ext>
            </a:extLst>
          </p:cNvPr>
          <p:cNvGraphicFramePr>
            <a:graphicFrameLocks noGrp="1"/>
          </p:cNvGraphicFramePr>
          <p:nvPr>
            <p:ph idx="1"/>
            <p:extLst>
              <p:ext uri="{D42A27DB-BD31-4B8C-83A1-F6EECF244321}">
                <p14:modId xmlns:p14="http://schemas.microsoft.com/office/powerpoint/2010/main" val="338531764"/>
              </p:ext>
            </p:extLst>
          </p:nvPr>
        </p:nvGraphicFramePr>
        <p:xfrm>
          <a:off x="198120" y="1575459"/>
          <a:ext cx="11719560" cy="5130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53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D9210-0AD1-B2EF-4BE6-253D410A74E0}"/>
              </a:ext>
            </a:extLst>
          </p:cNvPr>
          <p:cNvSpPr>
            <a:spLocks noGrp="1"/>
          </p:cNvSpPr>
          <p:nvPr>
            <p:ph type="title"/>
          </p:nvPr>
        </p:nvSpPr>
        <p:spPr>
          <a:xfrm>
            <a:off x="841248" y="256032"/>
            <a:ext cx="10506456" cy="1014984"/>
          </a:xfrm>
        </p:spPr>
        <p:txBody>
          <a:bodyPr anchor="b">
            <a:normAutofit/>
          </a:bodyPr>
          <a:lstStyle/>
          <a:p>
            <a:r>
              <a:rPr lang="en-CA" b="1" dirty="0"/>
              <a:t>Why we are here tonight</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2861C349-7406-B623-7097-F6AC6E3CB51F}"/>
              </a:ext>
            </a:extLst>
          </p:cNvPr>
          <p:cNvGraphicFramePr>
            <a:graphicFrameLocks noGrp="1"/>
          </p:cNvGraphicFramePr>
          <p:nvPr>
            <p:ph idx="1"/>
            <p:extLst>
              <p:ext uri="{D42A27DB-BD31-4B8C-83A1-F6EECF244321}">
                <p14:modId xmlns:p14="http://schemas.microsoft.com/office/powerpoint/2010/main" val="1517200738"/>
              </p:ext>
            </p:extLst>
          </p:nvPr>
        </p:nvGraphicFramePr>
        <p:xfrm>
          <a:off x="838200" y="1744316"/>
          <a:ext cx="10515600" cy="5113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252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4014-2C54-52DC-85CE-679924E8B60F}"/>
              </a:ext>
            </a:extLst>
          </p:cNvPr>
          <p:cNvSpPr>
            <a:spLocks noGrp="1"/>
          </p:cNvSpPr>
          <p:nvPr>
            <p:ph type="title"/>
          </p:nvPr>
        </p:nvSpPr>
        <p:spPr/>
        <p:txBody>
          <a:bodyPr/>
          <a:lstStyle/>
          <a:p>
            <a:r>
              <a:rPr lang="en-CA" b="1" dirty="0"/>
              <a:t>What’s available for development in the Glen</a:t>
            </a:r>
          </a:p>
        </p:txBody>
      </p:sp>
      <p:sp>
        <p:nvSpPr>
          <p:cNvPr id="3" name="Content Placeholder 2">
            <a:extLst>
              <a:ext uri="{FF2B5EF4-FFF2-40B4-BE49-F238E27FC236}">
                <a16:creationId xmlns:a16="http://schemas.microsoft.com/office/drawing/2014/main" id="{ED7F6F05-6BE0-C00B-6D26-C1201502CCF7}"/>
              </a:ext>
            </a:extLst>
          </p:cNvPr>
          <p:cNvSpPr>
            <a:spLocks noGrp="1"/>
          </p:cNvSpPr>
          <p:nvPr>
            <p:ph sz="half" idx="1"/>
          </p:nvPr>
        </p:nvSpPr>
        <p:spPr>
          <a:xfrm>
            <a:off x="838200" y="1825625"/>
            <a:ext cx="3059243" cy="4351338"/>
          </a:xfrm>
        </p:spPr>
        <p:txBody>
          <a:bodyPr/>
          <a:lstStyle/>
          <a:p>
            <a:pPr marL="0" indent="0">
              <a:buNone/>
            </a:pPr>
            <a:r>
              <a:rPr lang="en-CA" dirty="0"/>
              <a:t>Four parcels of land owned by three developers:</a:t>
            </a:r>
          </a:p>
          <a:p>
            <a:pPr marL="0" indent="0">
              <a:buNone/>
            </a:pPr>
            <a:endParaRPr lang="en-CA" dirty="0"/>
          </a:p>
          <a:p>
            <a:pPr marL="514350" indent="-514350">
              <a:buFont typeface="+mj-lt"/>
              <a:buAutoNum type="arabicPeriod"/>
            </a:pPr>
            <a:r>
              <a:rPr lang="en-CA" b="1" dirty="0">
                <a:solidFill>
                  <a:schemeClr val="accent4"/>
                </a:solidFill>
              </a:rPr>
              <a:t>Glen Williams Estates</a:t>
            </a:r>
          </a:p>
          <a:p>
            <a:pPr marL="514350" indent="-514350">
              <a:buFont typeface="+mj-lt"/>
              <a:buAutoNum type="arabicPeriod"/>
            </a:pPr>
            <a:r>
              <a:rPr lang="en-CA" b="1" dirty="0">
                <a:solidFill>
                  <a:srgbClr val="0070C0"/>
                </a:solidFill>
              </a:rPr>
              <a:t>Eden Oak</a:t>
            </a:r>
          </a:p>
          <a:p>
            <a:pPr marL="514350" indent="-514350">
              <a:buFont typeface="+mj-lt"/>
              <a:buAutoNum type="arabicPeriod"/>
            </a:pPr>
            <a:r>
              <a:rPr lang="en-CA" b="1" dirty="0" err="1">
                <a:solidFill>
                  <a:srgbClr val="FF0000"/>
                </a:solidFill>
              </a:rPr>
              <a:t>Charlston</a:t>
            </a:r>
            <a:r>
              <a:rPr lang="en-CA" b="1" dirty="0">
                <a:solidFill>
                  <a:srgbClr val="FF0000"/>
                </a:solidFill>
              </a:rPr>
              <a:t> Homes</a:t>
            </a:r>
          </a:p>
          <a:p>
            <a:pPr marL="0" indent="0">
              <a:buNone/>
            </a:pPr>
            <a:endParaRPr lang="en-CA" dirty="0"/>
          </a:p>
        </p:txBody>
      </p:sp>
      <p:sp>
        <p:nvSpPr>
          <p:cNvPr id="7" name="Content Placeholder 6">
            <a:extLst>
              <a:ext uri="{FF2B5EF4-FFF2-40B4-BE49-F238E27FC236}">
                <a16:creationId xmlns:a16="http://schemas.microsoft.com/office/drawing/2014/main" id="{D25F0FE1-9AF6-23AF-D056-697BED621285}"/>
              </a:ext>
            </a:extLst>
          </p:cNvPr>
          <p:cNvSpPr>
            <a:spLocks noGrp="1"/>
          </p:cNvSpPr>
          <p:nvPr>
            <p:ph sz="half" idx="2"/>
          </p:nvPr>
        </p:nvSpPr>
        <p:spPr/>
        <p:txBody>
          <a:bodyPr/>
          <a:lstStyle/>
          <a:p>
            <a:endParaRPr lang="en-CA"/>
          </a:p>
        </p:txBody>
      </p:sp>
      <p:pic>
        <p:nvPicPr>
          <p:cNvPr id="4" name="Picture 3">
            <a:extLst>
              <a:ext uri="{FF2B5EF4-FFF2-40B4-BE49-F238E27FC236}">
                <a16:creationId xmlns:a16="http://schemas.microsoft.com/office/drawing/2014/main" id="{9ACE5018-D58B-5BD2-5E3A-4367413C9C61}"/>
              </a:ext>
            </a:extLst>
          </p:cNvPr>
          <p:cNvPicPr>
            <a:picLocks noChangeAspect="1"/>
          </p:cNvPicPr>
          <p:nvPr/>
        </p:nvPicPr>
        <p:blipFill>
          <a:blip r:embed="rId3"/>
          <a:stretch>
            <a:fillRect/>
          </a:stretch>
        </p:blipFill>
        <p:spPr>
          <a:xfrm>
            <a:off x="4441314" y="1242308"/>
            <a:ext cx="6606094" cy="5263682"/>
          </a:xfrm>
          <a:prstGeom prst="rect">
            <a:avLst/>
          </a:prstGeom>
        </p:spPr>
      </p:pic>
      <p:sp>
        <p:nvSpPr>
          <p:cNvPr id="6" name="TextBox 5">
            <a:extLst>
              <a:ext uri="{FF2B5EF4-FFF2-40B4-BE49-F238E27FC236}">
                <a16:creationId xmlns:a16="http://schemas.microsoft.com/office/drawing/2014/main" id="{78F0EB49-9EE1-756B-96A8-D504FEA45DC6}"/>
              </a:ext>
            </a:extLst>
          </p:cNvPr>
          <p:cNvSpPr txBox="1"/>
          <p:nvPr/>
        </p:nvSpPr>
        <p:spPr>
          <a:xfrm rot="-10800000" flipV="1">
            <a:off x="4426667" y="5869186"/>
            <a:ext cx="2654506" cy="307777"/>
          </a:xfrm>
          <a:prstGeom prst="rect">
            <a:avLst/>
          </a:prstGeom>
          <a:noFill/>
        </p:spPr>
        <p:txBody>
          <a:bodyPr wrap="square">
            <a:spAutoFit/>
          </a:bodyPr>
          <a:lstStyle/>
          <a:p>
            <a:r>
              <a:rPr lang="en-CA" sz="1400" dirty="0"/>
              <a:t>Schedule H4-1 from GWSP </a:t>
            </a:r>
          </a:p>
        </p:txBody>
      </p:sp>
      <p:sp>
        <p:nvSpPr>
          <p:cNvPr id="5" name="Arrow: Right 4">
            <a:extLst>
              <a:ext uri="{FF2B5EF4-FFF2-40B4-BE49-F238E27FC236}">
                <a16:creationId xmlns:a16="http://schemas.microsoft.com/office/drawing/2014/main" id="{C9F43DE4-9D91-AD02-D95C-2DD55BF309AC}"/>
              </a:ext>
            </a:extLst>
          </p:cNvPr>
          <p:cNvSpPr/>
          <p:nvPr/>
        </p:nvSpPr>
        <p:spPr>
          <a:xfrm rot="5400000">
            <a:off x="5319761" y="3934936"/>
            <a:ext cx="513715" cy="132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8" name="Arrow: Right 7">
            <a:extLst>
              <a:ext uri="{FF2B5EF4-FFF2-40B4-BE49-F238E27FC236}">
                <a16:creationId xmlns:a16="http://schemas.microsoft.com/office/drawing/2014/main" id="{35CC0929-B18B-44ED-0B3D-30FC6B6FA4B0}"/>
              </a:ext>
            </a:extLst>
          </p:cNvPr>
          <p:cNvSpPr/>
          <p:nvPr/>
        </p:nvSpPr>
        <p:spPr>
          <a:xfrm rot="3171940">
            <a:off x="7148834" y="3803347"/>
            <a:ext cx="614680" cy="141605"/>
          </a:xfrm>
          <a:prstGeom prst="rightArrow">
            <a:avLst/>
          </a:prstGeom>
          <a:solidFill>
            <a:schemeClr val="accent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9" name="Arrow: Right 8">
            <a:extLst>
              <a:ext uri="{FF2B5EF4-FFF2-40B4-BE49-F238E27FC236}">
                <a16:creationId xmlns:a16="http://schemas.microsoft.com/office/drawing/2014/main" id="{3E1BC65F-EE9C-12A8-FF14-761E79103D00}"/>
              </a:ext>
            </a:extLst>
          </p:cNvPr>
          <p:cNvSpPr/>
          <p:nvPr/>
        </p:nvSpPr>
        <p:spPr>
          <a:xfrm rot="3171940">
            <a:off x="8324214" y="2785064"/>
            <a:ext cx="877570" cy="130810"/>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1" name="Arrow: Right 10">
            <a:extLst>
              <a:ext uri="{FF2B5EF4-FFF2-40B4-BE49-F238E27FC236}">
                <a16:creationId xmlns:a16="http://schemas.microsoft.com/office/drawing/2014/main" id="{75AC0EB5-3A4B-F995-9679-59CF058AA4D6}"/>
              </a:ext>
            </a:extLst>
          </p:cNvPr>
          <p:cNvSpPr/>
          <p:nvPr/>
        </p:nvSpPr>
        <p:spPr>
          <a:xfrm rot="3171940">
            <a:off x="9318668" y="1460651"/>
            <a:ext cx="614680" cy="134620"/>
          </a:xfrm>
          <a:prstGeom prst="rightArrow">
            <a:avLst/>
          </a:prstGeom>
          <a:solidFill>
            <a:srgbClr val="FF00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Tree>
    <p:extLst>
      <p:ext uri="{BB962C8B-B14F-4D97-AF65-F5344CB8AC3E}">
        <p14:creationId xmlns:p14="http://schemas.microsoft.com/office/powerpoint/2010/main" val="372498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5A2C9-A7EB-AEF8-E0FE-F4197E7B61D3}"/>
              </a:ext>
            </a:extLst>
          </p:cNvPr>
          <p:cNvSpPr>
            <a:spLocks noGrp="1"/>
          </p:cNvSpPr>
          <p:nvPr>
            <p:ph type="title"/>
          </p:nvPr>
        </p:nvSpPr>
        <p:spPr>
          <a:xfrm>
            <a:off x="838200" y="556995"/>
            <a:ext cx="10515600" cy="1133693"/>
          </a:xfrm>
        </p:spPr>
        <p:txBody>
          <a:bodyPr>
            <a:noAutofit/>
          </a:bodyPr>
          <a:lstStyle/>
          <a:p>
            <a:r>
              <a:rPr lang="en-CA" b="1" dirty="0"/>
              <a:t>Why did Glen Williams Estates appeal the 102 Confederation application?</a:t>
            </a:r>
          </a:p>
        </p:txBody>
      </p:sp>
      <p:graphicFrame>
        <p:nvGraphicFramePr>
          <p:cNvPr id="16" name="Content Placeholder 2">
            <a:extLst>
              <a:ext uri="{FF2B5EF4-FFF2-40B4-BE49-F238E27FC236}">
                <a16:creationId xmlns:a16="http://schemas.microsoft.com/office/drawing/2014/main" id="{06E9DA0F-061B-8F35-7F5A-5666CA399615}"/>
              </a:ext>
            </a:extLst>
          </p:cNvPr>
          <p:cNvGraphicFramePr>
            <a:graphicFrameLocks noGrp="1"/>
          </p:cNvGraphicFramePr>
          <p:nvPr>
            <p:ph idx="1"/>
            <p:extLst>
              <p:ext uri="{D42A27DB-BD31-4B8C-83A1-F6EECF244321}">
                <p14:modId xmlns:p14="http://schemas.microsoft.com/office/powerpoint/2010/main" val="28645157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49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A2C9-A7EB-AEF8-E0FE-F4197E7B61D3}"/>
              </a:ext>
            </a:extLst>
          </p:cNvPr>
          <p:cNvSpPr>
            <a:spLocks noGrp="1"/>
          </p:cNvSpPr>
          <p:nvPr>
            <p:ph type="title"/>
          </p:nvPr>
        </p:nvSpPr>
        <p:spPr>
          <a:xfrm>
            <a:off x="838199" y="365125"/>
            <a:ext cx="11027735" cy="1325563"/>
          </a:xfrm>
        </p:spPr>
        <p:txBody>
          <a:bodyPr/>
          <a:lstStyle/>
          <a:p>
            <a:r>
              <a:rPr lang="en-CA" b="1" dirty="0"/>
              <a:t>Why did developers appeal the Secondary Plan? </a:t>
            </a:r>
          </a:p>
        </p:txBody>
      </p:sp>
      <p:graphicFrame>
        <p:nvGraphicFramePr>
          <p:cNvPr id="16" name="Content Placeholder 2">
            <a:extLst>
              <a:ext uri="{FF2B5EF4-FFF2-40B4-BE49-F238E27FC236}">
                <a16:creationId xmlns:a16="http://schemas.microsoft.com/office/drawing/2014/main" id="{F7C21250-044C-A0AE-0121-C39AD15971DD}"/>
              </a:ext>
            </a:extLst>
          </p:cNvPr>
          <p:cNvGraphicFramePr>
            <a:graphicFrameLocks noGrp="1"/>
          </p:cNvGraphicFramePr>
          <p:nvPr>
            <p:ph idx="1"/>
            <p:extLst>
              <p:ext uri="{D42A27DB-BD31-4B8C-83A1-F6EECF244321}">
                <p14:modId xmlns:p14="http://schemas.microsoft.com/office/powerpoint/2010/main" val="18722066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79898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69E5C7-D2BD-76E4-7A3E-BAE8734537BA}"/>
              </a:ext>
            </a:extLst>
          </p:cNvPr>
          <p:cNvSpPr>
            <a:spLocks noGrp="1"/>
          </p:cNvSpPr>
          <p:nvPr>
            <p:ph type="title"/>
          </p:nvPr>
        </p:nvSpPr>
        <p:spPr>
          <a:xfrm>
            <a:off x="838200" y="365125"/>
            <a:ext cx="10515600" cy="1325563"/>
          </a:xfrm>
        </p:spPr>
        <p:txBody>
          <a:bodyPr>
            <a:normAutofit/>
          </a:bodyPr>
          <a:lstStyle/>
          <a:p>
            <a:r>
              <a:rPr lang="en-CA" b="1" dirty="0"/>
              <a:t>The Appeal Process through the OLT  </a:t>
            </a:r>
          </a:p>
        </p:txBody>
      </p:sp>
      <p:sp>
        <p:nvSpPr>
          <p:cNvPr id="3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229E06-4B79-A33D-1A3F-6A27E6F9500F}"/>
              </a:ext>
            </a:extLst>
          </p:cNvPr>
          <p:cNvSpPr>
            <a:spLocks noGrp="1"/>
          </p:cNvSpPr>
          <p:nvPr>
            <p:ph idx="1"/>
          </p:nvPr>
        </p:nvSpPr>
        <p:spPr>
          <a:xfrm>
            <a:off x="838200" y="1800416"/>
            <a:ext cx="10853928" cy="4692458"/>
          </a:xfrm>
        </p:spPr>
        <p:txBody>
          <a:bodyPr>
            <a:normAutofit lnSpcReduction="10000"/>
          </a:bodyPr>
          <a:lstStyle/>
          <a:p>
            <a:r>
              <a:rPr lang="en-CA" dirty="0"/>
              <a:t>If any resident or organization doesn’t like a planning decision, they can appeal directly to the Ontario Land Tribunal</a:t>
            </a:r>
          </a:p>
          <a:p>
            <a:r>
              <a:rPr lang="en-CA" dirty="0"/>
              <a:t>The OLT process will start with a </a:t>
            </a:r>
            <a:r>
              <a:rPr lang="en-CA" b="1" dirty="0"/>
              <a:t>Case Management Conference  </a:t>
            </a:r>
          </a:p>
          <a:p>
            <a:pPr marL="0" indent="0">
              <a:buNone/>
            </a:pPr>
            <a:endParaRPr lang="en-CA" dirty="0"/>
          </a:p>
          <a:p>
            <a:r>
              <a:rPr lang="en-CA" dirty="0"/>
              <a:t>At the Case Management Conference stage they will determine the process for resolution.  They will determine:</a:t>
            </a:r>
          </a:p>
          <a:p>
            <a:r>
              <a:rPr lang="en-CA" dirty="0"/>
              <a:t>If the issues of the appeal are available for all to know </a:t>
            </a:r>
          </a:p>
          <a:p>
            <a:r>
              <a:rPr lang="en-CA" dirty="0"/>
              <a:t> If this appeal can be resolved by mediation or a full hearing</a:t>
            </a:r>
          </a:p>
          <a:p>
            <a:r>
              <a:rPr lang="en-CA" dirty="0"/>
              <a:t>Who will be ‘party’ to the appeal, or who will be a ‘participant’</a:t>
            </a:r>
          </a:p>
          <a:p>
            <a:r>
              <a:rPr lang="en-CA" dirty="0"/>
              <a:t>The time frame for the process</a:t>
            </a:r>
          </a:p>
          <a:p>
            <a:endParaRPr lang="en-CA" sz="2200" dirty="0"/>
          </a:p>
        </p:txBody>
      </p:sp>
    </p:spTree>
    <p:extLst>
      <p:ext uri="{BB962C8B-B14F-4D97-AF65-F5344CB8AC3E}">
        <p14:creationId xmlns:p14="http://schemas.microsoft.com/office/powerpoint/2010/main" val="23971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584382-909C-2B7F-8367-8E00491B9415}"/>
              </a:ext>
            </a:extLst>
          </p:cNvPr>
          <p:cNvSpPr>
            <a:spLocks noGrp="1"/>
          </p:cNvSpPr>
          <p:nvPr>
            <p:ph type="title"/>
          </p:nvPr>
        </p:nvSpPr>
        <p:spPr>
          <a:xfrm>
            <a:off x="838200" y="365125"/>
            <a:ext cx="10515600" cy="1040977"/>
          </a:xfrm>
        </p:spPr>
        <p:txBody>
          <a:bodyPr>
            <a:normAutofit/>
          </a:bodyPr>
          <a:lstStyle/>
          <a:p>
            <a:r>
              <a:rPr lang="en-CA" b="1" dirty="0"/>
              <a:t>102 Confederation Street Appeal Update</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A80BED-2012-93C4-F509-214518D906EA}"/>
              </a:ext>
            </a:extLst>
          </p:cNvPr>
          <p:cNvSpPr>
            <a:spLocks noGrp="1"/>
          </p:cNvSpPr>
          <p:nvPr>
            <p:ph idx="1"/>
          </p:nvPr>
        </p:nvSpPr>
        <p:spPr>
          <a:xfrm>
            <a:off x="838200" y="1959428"/>
            <a:ext cx="10515600" cy="4682163"/>
          </a:xfrm>
        </p:spPr>
        <p:txBody>
          <a:bodyPr>
            <a:noAutofit/>
          </a:bodyPr>
          <a:lstStyle/>
          <a:p>
            <a:pPr marL="0" indent="0">
              <a:buNone/>
            </a:pPr>
            <a:r>
              <a:rPr lang="en-CA" b="1" dirty="0"/>
              <a:t>The outcomes of the October 24</a:t>
            </a:r>
            <a:r>
              <a:rPr lang="en-CA" b="1" baseline="30000" dirty="0"/>
              <a:t>th</a:t>
            </a:r>
            <a:r>
              <a:rPr lang="en-CA" b="1" dirty="0"/>
              <a:t>  Case Conference Meeting were:</a:t>
            </a:r>
          </a:p>
          <a:p>
            <a:r>
              <a:rPr lang="en-CA" sz="2400" dirty="0"/>
              <a:t>Glen Williams Estates will submit a third proposal to the Town to address the outstanding issues already identified by the Town and the GWCA</a:t>
            </a:r>
          </a:p>
          <a:p>
            <a:r>
              <a:rPr lang="en-CA" sz="2400" dirty="0"/>
              <a:t>Once the new proposal is available, there will be discussions between the Town and the developer on how to best resolve the issues.  </a:t>
            </a:r>
          </a:p>
          <a:p>
            <a:r>
              <a:rPr lang="en-CA" sz="2400" dirty="0"/>
              <a:t>As a ‘participant’ to the appeal, the GWCA can continue to represent the ‘public interest’, offer support and written recommendations to the Town </a:t>
            </a:r>
          </a:p>
          <a:p>
            <a:r>
              <a:rPr lang="en-CA" sz="2400" dirty="0"/>
              <a:t>On March 13, 2023, there will be another conference meeting to update everyone. </a:t>
            </a:r>
          </a:p>
          <a:p>
            <a:r>
              <a:rPr lang="en-CA" sz="2400" dirty="0"/>
              <a:t>Next steps will be determined then, for example, a full tribunal hearing or mediation</a:t>
            </a:r>
          </a:p>
        </p:txBody>
      </p:sp>
    </p:spTree>
    <p:extLst>
      <p:ext uri="{BB962C8B-B14F-4D97-AF65-F5344CB8AC3E}">
        <p14:creationId xmlns:p14="http://schemas.microsoft.com/office/powerpoint/2010/main" val="18568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236A3758-9375-C39C-B634-CC4BCAACDCDE}"/>
              </a:ext>
            </a:extLst>
          </p:cNvPr>
          <p:cNvSpPr>
            <a:spLocks noGrp="1"/>
          </p:cNvSpPr>
          <p:nvPr>
            <p:ph type="title"/>
          </p:nvPr>
        </p:nvSpPr>
        <p:spPr>
          <a:xfrm>
            <a:off x="838200" y="643467"/>
            <a:ext cx="2951205" cy="5571066"/>
          </a:xfrm>
        </p:spPr>
        <p:txBody>
          <a:bodyPr>
            <a:normAutofit/>
          </a:bodyPr>
          <a:lstStyle/>
          <a:p>
            <a:r>
              <a:rPr lang="en-CA" dirty="0">
                <a:solidFill>
                  <a:srgbClr val="FFFFFF"/>
                </a:solidFill>
              </a:rPr>
              <a:t>Secondary Plan Appeal Update</a:t>
            </a:r>
          </a:p>
        </p:txBody>
      </p:sp>
      <p:graphicFrame>
        <p:nvGraphicFramePr>
          <p:cNvPr id="20" name="Content Placeholder 6">
            <a:extLst>
              <a:ext uri="{FF2B5EF4-FFF2-40B4-BE49-F238E27FC236}">
                <a16:creationId xmlns:a16="http://schemas.microsoft.com/office/drawing/2014/main" id="{BB19DC73-37EA-CFDA-62D7-BF0D13BA0603}"/>
              </a:ext>
            </a:extLst>
          </p:cNvPr>
          <p:cNvGraphicFramePr>
            <a:graphicFrameLocks noGrp="1"/>
          </p:cNvGraphicFramePr>
          <p:nvPr>
            <p:ph idx="1"/>
            <p:extLst>
              <p:ext uri="{D42A27DB-BD31-4B8C-83A1-F6EECF244321}">
                <p14:modId xmlns:p14="http://schemas.microsoft.com/office/powerpoint/2010/main" val="961319242"/>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376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4E11E-FE78-D947-C0F7-D2CBC78C2DB6}"/>
              </a:ext>
            </a:extLst>
          </p:cNvPr>
          <p:cNvSpPr>
            <a:spLocks noGrp="1"/>
          </p:cNvSpPr>
          <p:nvPr>
            <p:ph type="title"/>
          </p:nvPr>
        </p:nvSpPr>
        <p:spPr>
          <a:xfrm>
            <a:off x="841248" y="548640"/>
            <a:ext cx="3600860" cy="5431536"/>
          </a:xfrm>
        </p:spPr>
        <p:txBody>
          <a:bodyPr>
            <a:normAutofit/>
          </a:bodyPr>
          <a:lstStyle/>
          <a:p>
            <a:r>
              <a:rPr lang="en-CA" sz="5400" dirty="0"/>
              <a:t>Actions taken by GWCA to support the Secondary Plan</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AB82B3-79C1-9569-EB3F-FEF30F7458CB}"/>
              </a:ext>
            </a:extLst>
          </p:cNvPr>
          <p:cNvSpPr>
            <a:spLocks noGrp="1"/>
          </p:cNvSpPr>
          <p:nvPr>
            <p:ph idx="1"/>
          </p:nvPr>
        </p:nvSpPr>
        <p:spPr>
          <a:xfrm>
            <a:off x="5126418" y="552090"/>
            <a:ext cx="6224335" cy="5891239"/>
          </a:xfrm>
        </p:spPr>
        <p:txBody>
          <a:bodyPr anchor="ctr">
            <a:normAutofit fontScale="92500" lnSpcReduction="10000"/>
          </a:bodyPr>
          <a:lstStyle/>
          <a:p>
            <a:pPr marL="0" indent="0">
              <a:buNone/>
            </a:pPr>
            <a:endParaRPr lang="en-CA" sz="2200" dirty="0"/>
          </a:p>
          <a:p>
            <a:endParaRPr lang="en-CA" sz="2200" dirty="0"/>
          </a:p>
          <a:p>
            <a:endParaRPr lang="en-CA" sz="2200" dirty="0"/>
          </a:p>
          <a:p>
            <a:r>
              <a:rPr lang="en-CA" sz="3000" dirty="0"/>
              <a:t>Met with Town about understanding the reasons for the appeal</a:t>
            </a:r>
          </a:p>
          <a:p>
            <a:endParaRPr lang="en-CA" sz="3000" dirty="0"/>
          </a:p>
          <a:p>
            <a:r>
              <a:rPr lang="en-CA" sz="3000" dirty="0"/>
              <a:t>Discussions on way forward to gain support for  the Secondary Plan</a:t>
            </a:r>
          </a:p>
          <a:p>
            <a:pPr marL="0" indent="0">
              <a:buNone/>
            </a:pPr>
            <a:r>
              <a:rPr lang="en-CA" sz="3000" dirty="0"/>
              <a:t>	</a:t>
            </a:r>
            <a:r>
              <a:rPr lang="en-CA" sz="3000" i="1" dirty="0"/>
              <a:t>political, community, expert</a:t>
            </a:r>
          </a:p>
          <a:p>
            <a:pPr marL="0" indent="0">
              <a:buNone/>
            </a:pPr>
            <a:endParaRPr lang="en-CA" sz="3000" i="1" dirty="0"/>
          </a:p>
          <a:p>
            <a:r>
              <a:rPr lang="en-CA" sz="3000" dirty="0"/>
              <a:t>Received assurance from the Town that they will defend and support the Secondary Plan as the Town and the Region have already approved it</a:t>
            </a:r>
          </a:p>
          <a:p>
            <a:pPr marL="0" indent="0">
              <a:buNone/>
            </a:pPr>
            <a:endParaRPr lang="en-CA" sz="2200" dirty="0"/>
          </a:p>
          <a:p>
            <a:pPr marL="0" indent="0">
              <a:buNone/>
            </a:pPr>
            <a:endParaRPr lang="en-CA" sz="2200" dirty="0"/>
          </a:p>
          <a:p>
            <a:pPr marL="0" indent="0">
              <a:buNone/>
            </a:pPr>
            <a:endParaRPr lang="en-CA" sz="2200" dirty="0"/>
          </a:p>
          <a:p>
            <a:pPr marL="0" indent="0">
              <a:buNone/>
            </a:pPr>
            <a:endParaRPr lang="en-CA" sz="2200" dirty="0"/>
          </a:p>
        </p:txBody>
      </p:sp>
    </p:spTree>
    <p:extLst>
      <p:ext uri="{BB962C8B-B14F-4D97-AF65-F5344CB8AC3E}">
        <p14:creationId xmlns:p14="http://schemas.microsoft.com/office/powerpoint/2010/main" val="1101012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2863</Words>
  <Application>Microsoft Office PowerPoint</Application>
  <PresentationFormat>Widescreen</PresentationFormat>
  <Paragraphs>262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 Development in Glen Williams  Update Meeting  via ZOOM</vt:lpstr>
      <vt:lpstr>Why we are here tonight</vt:lpstr>
      <vt:lpstr>What’s available for development in the Glen</vt:lpstr>
      <vt:lpstr>Why did Glen Williams Estates appeal the 102 Confederation application?</vt:lpstr>
      <vt:lpstr>Why did developers appeal the Secondary Plan? </vt:lpstr>
      <vt:lpstr>The Appeal Process through the OLT  </vt:lpstr>
      <vt:lpstr>102 Confederation Street Appeal Update</vt:lpstr>
      <vt:lpstr>Secondary Plan Appeal Update</vt:lpstr>
      <vt:lpstr>Actions taken by GWCA to support the Secondary Plan</vt:lpstr>
      <vt:lpstr>Our Submission Outline  to the Secondary Plan Appeal</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murray</dc:creator>
  <cp:lastModifiedBy>Aimee Cichocki</cp:lastModifiedBy>
  <cp:revision>17</cp:revision>
  <dcterms:created xsi:type="dcterms:W3CDTF">2022-10-26T01:45:43Z</dcterms:created>
  <dcterms:modified xsi:type="dcterms:W3CDTF">2022-10-27T22:21:54Z</dcterms:modified>
</cp:coreProperties>
</file>